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5"/>
  </p:notesMasterIdLst>
  <p:sldIdLst>
    <p:sldId id="256" r:id="rId2"/>
    <p:sldId id="257" r:id="rId3"/>
    <p:sldId id="258" r:id="rId4"/>
    <p:sldId id="264" r:id="rId5"/>
    <p:sldId id="268" r:id="rId6"/>
    <p:sldId id="269" r:id="rId7"/>
    <p:sldId id="270" r:id="rId8"/>
    <p:sldId id="273" r:id="rId9"/>
    <p:sldId id="274" r:id="rId10"/>
    <p:sldId id="261" r:id="rId11"/>
    <p:sldId id="262" r:id="rId12"/>
    <p:sldId id="265"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iam Atkins" initials="WA" lastIdx="1" clrIdx="0">
    <p:extLst>
      <p:ext uri="{19B8F6BF-5375-455C-9EA6-DF929625EA0E}">
        <p15:presenceInfo xmlns:p15="http://schemas.microsoft.com/office/powerpoint/2012/main" userId="98c9c5fdd436e20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1518" autoAdjust="0"/>
  </p:normalViewPr>
  <p:slideViewPr>
    <p:cSldViewPr snapToGrid="0">
      <p:cViewPr varScale="1">
        <p:scale>
          <a:sx n="61" d="100"/>
          <a:sy n="61" d="100"/>
        </p:scale>
        <p:origin x="147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632F42-FD46-49CD-B91C-5FD1D6152A12}" type="datetimeFigureOut">
              <a:rPr lang="en-GB" smtClean="0"/>
              <a:t>24/07/2019</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D98EC1-D101-4F88-A305-6E36E204AF25}" type="slidenum">
              <a:rPr lang="en-GB" smtClean="0"/>
              <a:t>‹#›</a:t>
            </a:fld>
            <a:endParaRPr lang="en-GB" dirty="0"/>
          </a:p>
        </p:txBody>
      </p:sp>
    </p:spTree>
    <p:extLst>
      <p:ext uri="{BB962C8B-B14F-4D97-AF65-F5344CB8AC3E}">
        <p14:creationId xmlns:p14="http://schemas.microsoft.com/office/powerpoint/2010/main" val="2661183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D98EC1-D101-4F88-A305-6E36E204AF25}" type="slidenum">
              <a:rPr lang="en-GB" smtClean="0"/>
              <a:t>1</a:t>
            </a:fld>
            <a:endParaRPr lang="en-GB"/>
          </a:p>
        </p:txBody>
      </p:sp>
    </p:spTree>
    <p:extLst>
      <p:ext uri="{BB962C8B-B14F-4D97-AF65-F5344CB8AC3E}">
        <p14:creationId xmlns:p14="http://schemas.microsoft.com/office/powerpoint/2010/main" val="3841743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I’ve also created a point to point game, where a monkey travels between islands collecting bananas.</a:t>
            </a:r>
          </a:p>
          <a:p>
            <a:endParaRPr lang="en-GB" dirty="0"/>
          </a:p>
          <a:p>
            <a:r>
              <a:rPr lang="en-GB" dirty="0"/>
              <a:t>Finding a banana gives them points based on how steadily they crossed the bridge, and a new bridge appears to the next banana.</a:t>
            </a:r>
          </a:p>
          <a:p>
            <a:endParaRPr lang="en-GB" dirty="0"/>
          </a:p>
          <a:p>
            <a:r>
              <a:rPr lang="en-GB" dirty="0"/>
              <a:t>If the patient has completed the level previously, a ghost will appear and copy their best attempt exactly, giving the patient a visual benchmark of how they are hopefully improving. This should </a:t>
            </a:r>
          </a:p>
          <a:p>
            <a:r>
              <a:rPr lang="en-GB" dirty="0"/>
              <a:t>give motivation to the patient, urging them to improve. It hopefully also motivates them to replay the game at least once, doubling the time they spend performing these muscle movements.</a:t>
            </a:r>
          </a:p>
          <a:p>
            <a:endParaRPr lang="en-GB" dirty="0"/>
          </a:p>
          <a:p>
            <a:r>
              <a:rPr lang="en-GB" dirty="0"/>
              <a:t>The ghost is controlled by following coordinates saved in a csv file. Other data is saved to different files such as session timestamps, attempts at each level, and in future the score with each completion. A lot of this data will be put on the server so the therapist can review it. For example, if the patient struggled with a particular level the therapist can review the level and see if it’s a specific movement they are struggling with, and then perform some specific exercises next time they see the patient.</a:t>
            </a:r>
          </a:p>
        </p:txBody>
      </p:sp>
      <p:sp>
        <p:nvSpPr>
          <p:cNvPr id="4" name="Slide Number Placeholder 3"/>
          <p:cNvSpPr>
            <a:spLocks noGrp="1"/>
          </p:cNvSpPr>
          <p:nvPr>
            <p:ph type="sldNum" sz="quarter" idx="5"/>
          </p:nvPr>
        </p:nvSpPr>
        <p:spPr/>
        <p:txBody>
          <a:bodyPr/>
          <a:lstStyle/>
          <a:p>
            <a:fld id="{FBD98EC1-D101-4F88-A305-6E36E204AF25}" type="slidenum">
              <a:rPr lang="en-GB" smtClean="0"/>
              <a:t>10</a:t>
            </a:fld>
            <a:endParaRPr lang="en-GB"/>
          </a:p>
        </p:txBody>
      </p:sp>
    </p:spTree>
    <p:extLst>
      <p:ext uri="{BB962C8B-B14F-4D97-AF65-F5344CB8AC3E}">
        <p14:creationId xmlns:p14="http://schemas.microsoft.com/office/powerpoint/2010/main" val="1358161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with any game, there are a lot of possibilities for a lot of different design factors. These considerations become even more important when developing for a specific purpose such as rehabilitation. </a:t>
            </a:r>
          </a:p>
          <a:p>
            <a:endParaRPr lang="en-GB" dirty="0"/>
          </a:p>
          <a:p>
            <a:r>
              <a:rPr lang="en-GB" dirty="0"/>
              <a:t>The art style has to look consistent, fun, and can’t take too long to create since we have limited time. The asset store on Unity has loads of free assets, so I have used a package for the islands which provided a variety of shapes with different textures, like dirt and rock, which will let me create variations with future levels. I couldn’t find a texture for the bridges or water that wasn’t too detailed so ended up drawing them myself. The textures are 1 unit by 1 unit and Unity lets you easily tile them to create a repeating pattern.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camera angle is currently rotated 5 degrees because it looks better, however the position of the monkey won’t directly relate to the position of the joystick, so I have to consider if this will reduce the effectiveness of the rehabilitation. Patients may get confused if their physical movements aren’t directly related to the visual movement it causes.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Again, since the </a:t>
            </a:r>
            <a:r>
              <a:rPr lang="en-GB" dirty="0" err="1"/>
              <a:t>myPAM</a:t>
            </a:r>
            <a:r>
              <a:rPr lang="en-GB" dirty="0"/>
              <a:t> needs to know the next position, there is very limited player freedom. The source of fun for this game is the test of how accurately and quickly you can complete each level.</a:t>
            </a:r>
          </a:p>
          <a:p>
            <a:endParaRPr lang="en-GB" dirty="0"/>
          </a:p>
        </p:txBody>
      </p:sp>
      <p:sp>
        <p:nvSpPr>
          <p:cNvPr id="4" name="Slide Number Placeholder 3"/>
          <p:cNvSpPr>
            <a:spLocks noGrp="1"/>
          </p:cNvSpPr>
          <p:nvPr>
            <p:ph type="sldNum" sz="quarter" idx="5"/>
          </p:nvPr>
        </p:nvSpPr>
        <p:spPr/>
        <p:txBody>
          <a:bodyPr/>
          <a:lstStyle/>
          <a:p>
            <a:fld id="{FBD98EC1-D101-4F88-A305-6E36E204AF25}" type="slidenum">
              <a:rPr lang="en-GB" smtClean="0"/>
              <a:t>11</a:t>
            </a:fld>
            <a:endParaRPr lang="en-GB"/>
          </a:p>
        </p:txBody>
      </p:sp>
    </p:spTree>
    <p:extLst>
      <p:ext uri="{BB962C8B-B14F-4D97-AF65-F5344CB8AC3E}">
        <p14:creationId xmlns:p14="http://schemas.microsoft.com/office/powerpoint/2010/main" val="3742542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main paper we looked at outlined 6 key features in a computer game that increase player engagement.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Will: The paper gives four main conditions that computer games should trigger to reward players. Currently, the bridge game only does one of these –the use of stimuli. I need to look into ways of engaging the other four conditions – Decisions, Uncertainty, and Exploration/novelty.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Helcias: Its hard to optimise game difficulty. Our current method is to have the games start simple and increase in difficulty as the patient progresses. Ideally, this will match difficulty to their improving capabilities. Testing and user feedback will be needed to improve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Will: Feedback is mainly provided with visual effects, sound effects, and score systems. In the bridge game the ghost provides an indication of the patient’s progress as they hopefully complete the level faster the second time round.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Mitchell: Future games may be able to solve the problem of player freedom. Almost 80% of stroke patients suffer hemiparesis, which is a weakness in one side of the body, meaning the other side should be strong and dextrous enough to control simple inputs. We currently plan to provide a single extra input to keep things simple for the patient.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Will: The flying game has a storyline which gives the patient an overall goal and motive for completing the game. The bridge game currently does not have an overall motive to encourage the completion of the game. This is something I need to work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Both of these games are single player. There are plans to develop the system so that two players with different levels of assistance can play certain games with each other in a fair, cooperative manner.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FBD98EC1-D101-4F88-A305-6E36E204AF25}" type="slidenum">
              <a:rPr lang="en-GB" smtClean="0"/>
              <a:t>12</a:t>
            </a:fld>
            <a:endParaRPr lang="en-GB"/>
          </a:p>
        </p:txBody>
      </p:sp>
    </p:spTree>
    <p:extLst>
      <p:ext uri="{BB962C8B-B14F-4D97-AF65-F5344CB8AC3E}">
        <p14:creationId xmlns:p14="http://schemas.microsoft.com/office/powerpoint/2010/main" val="784087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next few weeks we will be getting these prototype games finished. We will be reviewing our progress so far, getting feedback, and then re-examining the game design principles that will make them optimal for rehabilitation.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bridge game currently only has a couple of levels. I am currently working on a way for anyone, such as the therapist, to easily create new levels without having to edit the game files. At the moment it takes a csv file in excel and turn that into a level, but eventually I want to generate that csv file with another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also want to make it easy for future developers to create compatible games, so will be creating a library and documentation. An example of what this will include is the script for communication between the game and the mid-level controller. Currently, its as simple as creating a gameobject in Unity, attaching the UDP Communication script, and attaching a script that makes it persist between level loading. There are gets and sets in the script for accessing variables such as joystick x, y, and z.</a:t>
            </a:r>
          </a:p>
          <a:p>
            <a:endParaRPr lang="en-GB" dirty="0"/>
          </a:p>
        </p:txBody>
      </p:sp>
      <p:sp>
        <p:nvSpPr>
          <p:cNvPr id="4" name="Slide Number Placeholder 3"/>
          <p:cNvSpPr>
            <a:spLocks noGrp="1"/>
          </p:cNvSpPr>
          <p:nvPr>
            <p:ph type="sldNum" sz="quarter" idx="5"/>
          </p:nvPr>
        </p:nvSpPr>
        <p:spPr/>
        <p:txBody>
          <a:bodyPr/>
          <a:lstStyle/>
          <a:p>
            <a:fld id="{FBD98EC1-D101-4F88-A305-6E36E204AF25}" type="slidenum">
              <a:rPr lang="en-GB" smtClean="0"/>
              <a:t>13</a:t>
            </a:fld>
            <a:endParaRPr lang="en-GB" dirty="0"/>
          </a:p>
        </p:txBody>
      </p:sp>
    </p:spTree>
    <p:extLst>
      <p:ext uri="{BB962C8B-B14F-4D97-AF65-F5344CB8AC3E}">
        <p14:creationId xmlns:p14="http://schemas.microsoft.com/office/powerpoint/2010/main" val="519462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objective of the </a:t>
            </a:r>
            <a:r>
              <a:rPr lang="en-GB" dirty="0" err="1"/>
              <a:t>myPAM</a:t>
            </a:r>
            <a:r>
              <a:rPr lang="en-GB" dirty="0"/>
              <a:t> project is to maximise the recovery of stroke survivors – and patients affected by other neurological conditions.</a:t>
            </a:r>
          </a:p>
          <a:p>
            <a:endParaRPr lang="en-GB" dirty="0"/>
          </a:p>
          <a:p>
            <a:r>
              <a:rPr lang="en-GB" dirty="0"/>
              <a:t>A big problem with rehabilitation is the lack of patient access to therapists due to various logistical difficulties. We aim to keep the </a:t>
            </a:r>
            <a:r>
              <a:rPr lang="en-GB" dirty="0" err="1"/>
              <a:t>myPAM</a:t>
            </a:r>
            <a:r>
              <a:rPr lang="en-GB" dirty="0"/>
              <a:t> low cost so that it can be installed into the patients home for the duration of their therapy.</a:t>
            </a:r>
          </a:p>
          <a:p>
            <a:endParaRPr lang="en-GB" dirty="0"/>
          </a:p>
          <a:p>
            <a:r>
              <a:rPr lang="en-GB" dirty="0"/>
              <a:t>Another major problem is patient nonadherence with therapy. They have to keep doing their exercises at home for many months to maximise their recovery, but these exercises are boring, repetitive, and patients often lie to their therapists about their participation. </a:t>
            </a:r>
            <a:r>
              <a:rPr lang="en-GB" dirty="0" err="1"/>
              <a:t>myPAM</a:t>
            </a:r>
            <a:r>
              <a:rPr lang="en-GB" dirty="0"/>
              <a:t> aims to reduce this monotony using computer games. </a:t>
            </a:r>
          </a:p>
          <a:p>
            <a:endParaRPr lang="en-GB" dirty="0"/>
          </a:p>
          <a:p>
            <a:r>
              <a:rPr lang="en-GB" dirty="0"/>
              <a:t>The system will also be able to track and log sessions so that participation is monitored, and so the therapist can review their sessions and tailor the experience for them.</a:t>
            </a:r>
          </a:p>
        </p:txBody>
      </p:sp>
      <p:sp>
        <p:nvSpPr>
          <p:cNvPr id="4" name="Slide Number Placeholder 3"/>
          <p:cNvSpPr>
            <a:spLocks noGrp="1"/>
          </p:cNvSpPr>
          <p:nvPr>
            <p:ph type="sldNum" sz="quarter" idx="5"/>
          </p:nvPr>
        </p:nvSpPr>
        <p:spPr/>
        <p:txBody>
          <a:bodyPr/>
          <a:lstStyle/>
          <a:p>
            <a:fld id="{FBD98EC1-D101-4F88-A305-6E36E204AF25}" type="slidenum">
              <a:rPr lang="en-GB" smtClean="0"/>
              <a:t>2</a:t>
            </a:fld>
            <a:endParaRPr lang="en-GB"/>
          </a:p>
        </p:txBody>
      </p:sp>
    </p:spTree>
    <p:extLst>
      <p:ext uri="{BB962C8B-B14F-4D97-AF65-F5344CB8AC3E}">
        <p14:creationId xmlns:p14="http://schemas.microsoft.com/office/powerpoint/2010/main" val="2042301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Mitchell: Over the summer my goal is to develop the mid-level controller that communicates between the games and the hardware.</a:t>
            </a:r>
          </a:p>
          <a:p>
            <a:endParaRPr lang="en-GB" dirty="0"/>
          </a:p>
          <a:p>
            <a:r>
              <a:rPr lang="en-GB" dirty="0"/>
              <a:t>Will: Our goal was to develop prototypes for </a:t>
            </a:r>
            <a:r>
              <a:rPr lang="en-GB" dirty="0" err="1"/>
              <a:t>myPAM</a:t>
            </a:r>
            <a:r>
              <a:rPr lang="en-GB" dirty="0"/>
              <a:t> games using Unity, then create a package that will help future developers easily create more games that are compatible with </a:t>
            </a:r>
            <a:r>
              <a:rPr lang="en-GB" dirty="0" err="1"/>
              <a:t>myPAM</a:t>
            </a:r>
            <a:r>
              <a:rPr lang="en-GB" dirty="0"/>
              <a:t>.</a:t>
            </a:r>
          </a:p>
        </p:txBody>
      </p:sp>
      <p:sp>
        <p:nvSpPr>
          <p:cNvPr id="4" name="Slide Number Placeholder 3"/>
          <p:cNvSpPr>
            <a:spLocks noGrp="1"/>
          </p:cNvSpPr>
          <p:nvPr>
            <p:ph type="sldNum" sz="quarter" idx="5"/>
          </p:nvPr>
        </p:nvSpPr>
        <p:spPr/>
        <p:txBody>
          <a:bodyPr/>
          <a:lstStyle/>
          <a:p>
            <a:fld id="{FBD98EC1-D101-4F88-A305-6E36E204AF25}" type="slidenum">
              <a:rPr lang="en-GB" smtClean="0"/>
              <a:t>3</a:t>
            </a:fld>
            <a:endParaRPr lang="en-GB"/>
          </a:p>
        </p:txBody>
      </p:sp>
    </p:spTree>
    <p:extLst>
      <p:ext uri="{BB962C8B-B14F-4D97-AF65-F5344CB8AC3E}">
        <p14:creationId xmlns:p14="http://schemas.microsoft.com/office/powerpoint/2010/main" val="2258978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accent3">
                    <a:lumMod val="75000"/>
                  </a:schemeClr>
                </a:solidFill>
              </a:rPr>
              <a:t>Will: At the start of the project we had to learn the development tools and language we would be using – Unity and C#.</a:t>
            </a:r>
          </a:p>
          <a:p>
            <a:r>
              <a:rPr lang="en-GB" dirty="0">
                <a:solidFill>
                  <a:schemeClr val="accent3">
                    <a:lumMod val="75000"/>
                  </a:schemeClr>
                </a:solidFill>
              </a:rPr>
              <a:t>Unity is great because its pretty easy to pick up and start working with, and it provides a load of tools and features that makes development easier.</a:t>
            </a:r>
          </a:p>
          <a:p>
            <a:endParaRPr lang="en-GB" dirty="0"/>
          </a:p>
          <a:p>
            <a:r>
              <a:rPr lang="en-GB" dirty="0">
                <a:solidFill>
                  <a:schemeClr val="tx1"/>
                </a:solidFill>
              </a:rPr>
              <a:t>Mitchell: I also had to look into how UDP – the communication protocol selected for the project – could be implemented</a:t>
            </a:r>
          </a:p>
          <a:p>
            <a:endParaRPr lang="en-GB" dirty="0"/>
          </a:p>
          <a:p>
            <a:r>
              <a:rPr lang="en-GB" dirty="0"/>
              <a:t>Will: There are papers online that we read through to get a better idea of how to develop the games we would be making</a:t>
            </a:r>
          </a:p>
        </p:txBody>
      </p:sp>
      <p:sp>
        <p:nvSpPr>
          <p:cNvPr id="4" name="Slide Number Placeholder 3"/>
          <p:cNvSpPr>
            <a:spLocks noGrp="1"/>
          </p:cNvSpPr>
          <p:nvPr>
            <p:ph type="sldNum" sz="quarter" idx="5"/>
          </p:nvPr>
        </p:nvSpPr>
        <p:spPr/>
        <p:txBody>
          <a:bodyPr/>
          <a:lstStyle/>
          <a:p>
            <a:fld id="{FBD98EC1-D101-4F88-A305-6E36E204AF25}" type="slidenum">
              <a:rPr lang="en-GB" smtClean="0"/>
              <a:t>4</a:t>
            </a:fld>
            <a:endParaRPr lang="en-GB"/>
          </a:p>
        </p:txBody>
      </p:sp>
    </p:spTree>
    <p:extLst>
      <p:ext uri="{BB962C8B-B14F-4D97-AF65-F5344CB8AC3E}">
        <p14:creationId xmlns:p14="http://schemas.microsoft.com/office/powerpoint/2010/main" val="1368884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My job was to create the mid level controller. The midlevel controller acts as a hub that other applications can easily be attached and detached to and from. For example the user can decided where the system is in developer mode or patient mode. If it is in developer mode the user can select what controller they wish to use, they can use the </a:t>
            </a:r>
            <a:r>
              <a:rPr lang="en-GB" dirty="0" err="1"/>
              <a:t>MyPAM</a:t>
            </a:r>
            <a:r>
              <a:rPr lang="en-GB" dirty="0"/>
              <a:t> or if the don’t have access to it they can use a virtual controller which I made to simulate the </a:t>
            </a:r>
            <a:r>
              <a:rPr lang="en-GB" dirty="0" err="1"/>
              <a:t>MyPAM</a:t>
            </a:r>
            <a:r>
              <a:rPr lang="en-GB" dirty="0"/>
              <a:t> on a desktop application or their own joysticks.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Another reason for adding a mid level controller is because the old system was unreliable. If a game crashed the </a:t>
            </a:r>
            <a:r>
              <a:rPr lang="en-GB" dirty="0" err="1"/>
              <a:t>MyPAM</a:t>
            </a:r>
            <a:r>
              <a:rPr lang="en-GB" dirty="0"/>
              <a:t> would react unpredictably which is unsafe for the user. This was due to the games and the </a:t>
            </a:r>
            <a:r>
              <a:rPr lang="en-GB" dirty="0" err="1"/>
              <a:t>MyPAM</a:t>
            </a:r>
            <a:r>
              <a:rPr lang="en-GB" dirty="0"/>
              <a:t> being coupled together via a TCP connection. Somewhat ironically to decouple the system and make it more reliable we switched from using TCP to UDP. UDP is faster that TCP but also less reliable so we made the system less reliable to make it more reliable. But I will take about why that makes sense. </a:t>
            </a:r>
          </a:p>
          <a:p>
            <a:endParaRPr lang="en-GB" dirty="0"/>
          </a:p>
          <a:p>
            <a:endParaRPr lang="en-GB" dirty="0"/>
          </a:p>
        </p:txBody>
      </p:sp>
      <p:sp>
        <p:nvSpPr>
          <p:cNvPr id="4" name="Slide Number Placeholder 3"/>
          <p:cNvSpPr>
            <a:spLocks noGrp="1"/>
          </p:cNvSpPr>
          <p:nvPr>
            <p:ph type="sldNum" sz="quarter" idx="5"/>
          </p:nvPr>
        </p:nvSpPr>
        <p:spPr/>
        <p:txBody>
          <a:bodyPr/>
          <a:lstStyle/>
          <a:p>
            <a:fld id="{FBD98EC1-D101-4F88-A305-6E36E204AF25}" type="slidenum">
              <a:rPr lang="en-GB" smtClean="0"/>
              <a:t>5</a:t>
            </a:fld>
            <a:endParaRPr lang="en-GB"/>
          </a:p>
        </p:txBody>
      </p:sp>
    </p:spTree>
    <p:extLst>
      <p:ext uri="{BB962C8B-B14F-4D97-AF65-F5344CB8AC3E}">
        <p14:creationId xmlns:p14="http://schemas.microsoft.com/office/powerpoint/2010/main" val="1105607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you can see in green is my midlevel controller as it stands. It is a module design so applications can be added and removed easily. Each module is its own program and they </a:t>
            </a:r>
            <a:r>
              <a:rPr lang="en-GB" dirty="0">
                <a:solidFill>
                  <a:srgbClr val="FF0000"/>
                </a:solidFill>
              </a:rPr>
              <a:t>communicate via UDP. The reason I made each module its own program is again to decouple which means if one of the modules, game or controller was to crash my controller can detect that and act accordingly which is done via the user safety module. </a:t>
            </a:r>
          </a:p>
          <a:p>
            <a:endParaRPr lang="en-GB" dirty="0">
              <a:solidFill>
                <a:srgbClr val="FF0000"/>
              </a:solidFill>
            </a:endParaRPr>
          </a:p>
          <a:p>
            <a:r>
              <a:rPr lang="en-GB" dirty="0">
                <a:solidFill>
                  <a:srgbClr val="FF0000"/>
                </a:solidFill>
              </a:rPr>
              <a:t>As to why we switched to UDP. Before the speed of the controller and games was limited to speed data could be transferred between the two. Now they are communicating via UDP which is fire and forget. So the game and controller can run as fast as they like and periodically send out data without needing to receive any data back. My midlevel controllers job is to sample the data being sent from both the controller and the game and transfer that data. There isn’t exactly an acknowledgment protocol in my midlevel controller but it can detect when data is not being received at which point it can spoof the controller or game to safely end the session for the user. </a:t>
            </a:r>
          </a:p>
        </p:txBody>
      </p:sp>
      <p:sp>
        <p:nvSpPr>
          <p:cNvPr id="4" name="Slide Number Placeholder 3"/>
          <p:cNvSpPr>
            <a:spLocks noGrp="1"/>
          </p:cNvSpPr>
          <p:nvPr>
            <p:ph type="sldNum" sz="quarter" idx="5"/>
          </p:nvPr>
        </p:nvSpPr>
        <p:spPr/>
        <p:txBody>
          <a:bodyPr/>
          <a:lstStyle/>
          <a:p>
            <a:fld id="{FBD98EC1-D101-4F88-A305-6E36E204AF25}" type="slidenum">
              <a:rPr lang="en-GB" smtClean="0"/>
              <a:t>6</a:t>
            </a:fld>
            <a:endParaRPr lang="en-GB"/>
          </a:p>
        </p:txBody>
      </p:sp>
    </p:spTree>
    <p:extLst>
      <p:ext uri="{BB962C8B-B14F-4D97-AF65-F5344CB8AC3E}">
        <p14:creationId xmlns:p14="http://schemas.microsoft.com/office/powerpoint/2010/main" val="2806395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next step are to test the system on the official </a:t>
            </a:r>
            <a:r>
              <a:rPr lang="en-GB" dirty="0" err="1"/>
              <a:t>MyPAM</a:t>
            </a:r>
            <a:r>
              <a:rPr lang="en-GB" dirty="0"/>
              <a:t> making sure everything works as planed. Then improve patient usability they only time the patient will ever see my project is when they select a game because the user will only be able to use a single button to chooses a game it can make it challenging when deciding what the best method is. And I’m terrible at art, that was my best attempt after 1 and a half hour in Photoshop so I plan to out source. If any one is good at art in here I will give you my email. </a:t>
            </a:r>
          </a:p>
          <a:p>
            <a:endParaRPr lang="en-GB" dirty="0"/>
          </a:p>
          <a:p>
            <a:r>
              <a:rPr lang="en-GB" dirty="0"/>
              <a:t>Once the game selection menu is completed then I will be adding patient databases to store information about the patient and their progression. Finally I will be adding a user login module for when one device has multiple users. </a:t>
            </a:r>
          </a:p>
          <a:p>
            <a:endParaRPr lang="en-GB" dirty="0"/>
          </a:p>
          <a:p>
            <a:r>
              <a:rPr lang="en-GB" dirty="0"/>
              <a:t>The plan is currently to use facial recognition via windows hello because they user may not be able to type and it is cool. </a:t>
            </a:r>
          </a:p>
        </p:txBody>
      </p:sp>
      <p:sp>
        <p:nvSpPr>
          <p:cNvPr id="4" name="Slide Number Placeholder 3"/>
          <p:cNvSpPr>
            <a:spLocks noGrp="1"/>
          </p:cNvSpPr>
          <p:nvPr>
            <p:ph type="sldNum" sz="quarter" idx="5"/>
          </p:nvPr>
        </p:nvSpPr>
        <p:spPr/>
        <p:txBody>
          <a:bodyPr/>
          <a:lstStyle/>
          <a:p>
            <a:fld id="{FBD98EC1-D101-4F88-A305-6E36E204AF25}" type="slidenum">
              <a:rPr lang="en-GB" smtClean="0"/>
              <a:t>7</a:t>
            </a:fld>
            <a:endParaRPr lang="en-GB"/>
          </a:p>
        </p:txBody>
      </p:sp>
    </p:spTree>
    <p:extLst>
      <p:ext uri="{BB962C8B-B14F-4D97-AF65-F5344CB8AC3E}">
        <p14:creationId xmlns:p14="http://schemas.microsoft.com/office/powerpoint/2010/main" val="1468236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D98EC1-D101-4F88-A305-6E36E204AF25}" type="slidenum">
              <a:rPr lang="en-GB" smtClean="0"/>
              <a:t>8</a:t>
            </a:fld>
            <a:endParaRPr lang="en-GB"/>
          </a:p>
        </p:txBody>
      </p:sp>
    </p:spTree>
    <p:extLst>
      <p:ext uri="{BB962C8B-B14F-4D97-AF65-F5344CB8AC3E}">
        <p14:creationId xmlns:p14="http://schemas.microsoft.com/office/powerpoint/2010/main" val="2571906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BD98EC1-D101-4F88-A305-6E36E204AF25}" type="slidenum">
              <a:rPr lang="en-GB" smtClean="0"/>
              <a:t>9</a:t>
            </a:fld>
            <a:endParaRPr lang="en-GB"/>
          </a:p>
        </p:txBody>
      </p:sp>
    </p:spTree>
    <p:extLst>
      <p:ext uri="{BB962C8B-B14F-4D97-AF65-F5344CB8AC3E}">
        <p14:creationId xmlns:p14="http://schemas.microsoft.com/office/powerpoint/2010/main" val="2455504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477CBA-9DD4-44AB-806D-4F3F6370352D}" type="datetimeFigureOut">
              <a:rPr lang="en-GB" smtClean="0"/>
              <a:t>24/07/2019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C9FA886D-67D8-405A-AA44-3DD3B8A80E6B}" type="slidenum">
              <a:rPr lang="en-GB" smtClean="0"/>
              <a:t>‹#›</a:t>
            </a:fld>
            <a:endParaRPr lang="en-GB" dirty="0"/>
          </a:p>
        </p:txBody>
      </p:sp>
    </p:spTree>
    <p:extLst>
      <p:ext uri="{BB962C8B-B14F-4D97-AF65-F5344CB8AC3E}">
        <p14:creationId xmlns:p14="http://schemas.microsoft.com/office/powerpoint/2010/main" val="3047129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dirty="0"/>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477CBA-9DD4-44AB-806D-4F3F6370352D}" type="datetimeFigureOut">
              <a:rPr lang="en-GB" smtClean="0"/>
              <a:t>24/07/2019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C9FA886D-67D8-405A-AA44-3DD3B8A80E6B}" type="slidenum">
              <a:rPr lang="en-GB" smtClean="0"/>
              <a:t>‹#›</a:t>
            </a:fld>
            <a:endParaRPr lang="en-GB" dirty="0"/>
          </a:p>
        </p:txBody>
      </p:sp>
    </p:spTree>
    <p:extLst>
      <p:ext uri="{BB962C8B-B14F-4D97-AF65-F5344CB8AC3E}">
        <p14:creationId xmlns:p14="http://schemas.microsoft.com/office/powerpoint/2010/main" val="2978856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54477CBA-9DD4-44AB-806D-4F3F6370352D}" type="datetimeFigureOut">
              <a:rPr lang="en-GB" smtClean="0"/>
              <a:t>24/07/2019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C9FA886D-67D8-405A-AA44-3DD3B8A80E6B}" type="slidenum">
              <a:rPr lang="en-GB" smtClean="0"/>
              <a:t>‹#›</a:t>
            </a:fld>
            <a:endParaRPr lang="en-GB" dirty="0"/>
          </a:p>
        </p:txBody>
      </p:sp>
    </p:spTree>
    <p:extLst>
      <p:ext uri="{BB962C8B-B14F-4D97-AF65-F5344CB8AC3E}">
        <p14:creationId xmlns:p14="http://schemas.microsoft.com/office/powerpoint/2010/main" val="1746220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54477CBA-9DD4-44AB-806D-4F3F6370352D}" type="datetimeFigureOut">
              <a:rPr lang="en-GB" smtClean="0"/>
              <a:t>24/07/2019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C9FA886D-67D8-405A-AA44-3DD3B8A80E6B}" type="slidenum">
              <a:rPr lang="en-GB" smtClean="0"/>
              <a:t>‹#›</a:t>
            </a:fld>
            <a:endParaRPr lang="en-GB" dirty="0"/>
          </a:p>
        </p:txBody>
      </p:sp>
    </p:spTree>
    <p:extLst>
      <p:ext uri="{BB962C8B-B14F-4D97-AF65-F5344CB8AC3E}">
        <p14:creationId xmlns:p14="http://schemas.microsoft.com/office/powerpoint/2010/main" val="10964565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477CBA-9DD4-44AB-806D-4F3F6370352D}" type="datetimeFigureOut">
              <a:rPr lang="en-GB" smtClean="0"/>
              <a:t>24/07/2019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C9FA886D-67D8-405A-AA44-3DD3B8A80E6B}" type="slidenum">
              <a:rPr lang="en-GB" smtClean="0"/>
              <a:t>‹#›</a:t>
            </a:fld>
            <a:endParaRPr lang="en-GB" dirty="0"/>
          </a:p>
        </p:txBody>
      </p:sp>
    </p:spTree>
    <p:extLst>
      <p:ext uri="{BB962C8B-B14F-4D97-AF65-F5344CB8AC3E}">
        <p14:creationId xmlns:p14="http://schemas.microsoft.com/office/powerpoint/2010/main" val="1338922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477CBA-9DD4-44AB-806D-4F3F6370352D}" type="datetimeFigureOut">
              <a:rPr lang="en-GB" smtClean="0"/>
              <a:t>24/07/2019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C9FA886D-67D8-405A-AA44-3DD3B8A80E6B}" type="slidenum">
              <a:rPr lang="en-GB" smtClean="0"/>
              <a:t>‹#›</a:t>
            </a:fld>
            <a:endParaRPr lang="en-GB" dirty="0"/>
          </a:p>
        </p:txBody>
      </p:sp>
    </p:spTree>
    <p:extLst>
      <p:ext uri="{BB962C8B-B14F-4D97-AF65-F5344CB8AC3E}">
        <p14:creationId xmlns:p14="http://schemas.microsoft.com/office/powerpoint/2010/main" val="3692508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477CBA-9DD4-44AB-806D-4F3F6370352D}" type="datetimeFigureOut">
              <a:rPr lang="en-GB" smtClean="0"/>
              <a:t>24/07/2019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C9FA886D-67D8-405A-AA44-3DD3B8A80E6B}" type="slidenum">
              <a:rPr lang="en-GB" smtClean="0"/>
              <a:t>‹#›</a:t>
            </a:fld>
            <a:endParaRPr lang="en-GB" dirty="0"/>
          </a:p>
        </p:txBody>
      </p:sp>
    </p:spTree>
    <p:extLst>
      <p:ext uri="{BB962C8B-B14F-4D97-AF65-F5344CB8AC3E}">
        <p14:creationId xmlns:p14="http://schemas.microsoft.com/office/powerpoint/2010/main" val="789122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477CBA-9DD4-44AB-806D-4F3F6370352D}" type="datetimeFigureOut">
              <a:rPr lang="en-GB" smtClean="0"/>
              <a:t>24/07/2019</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C9FA886D-67D8-405A-AA44-3DD3B8A80E6B}" type="slidenum">
              <a:rPr lang="en-GB" smtClean="0"/>
              <a:t>‹#›</a:t>
            </a:fld>
            <a:endParaRPr lang="en-GB" dirty="0"/>
          </a:p>
        </p:txBody>
      </p:sp>
    </p:spTree>
    <p:extLst>
      <p:ext uri="{BB962C8B-B14F-4D97-AF65-F5344CB8AC3E}">
        <p14:creationId xmlns:p14="http://schemas.microsoft.com/office/powerpoint/2010/main" val="4066582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477CBA-9DD4-44AB-806D-4F3F6370352D}" type="datetimeFigureOut">
              <a:rPr lang="en-GB" smtClean="0"/>
              <a:t>24/07/2019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C9FA886D-67D8-405A-AA44-3DD3B8A80E6B}" type="slidenum">
              <a:rPr lang="en-GB" smtClean="0"/>
              <a:t>‹#›</a:t>
            </a:fld>
            <a:endParaRPr lang="en-GB" dirty="0"/>
          </a:p>
        </p:txBody>
      </p:sp>
    </p:spTree>
    <p:extLst>
      <p:ext uri="{BB962C8B-B14F-4D97-AF65-F5344CB8AC3E}">
        <p14:creationId xmlns:p14="http://schemas.microsoft.com/office/powerpoint/2010/main" val="4150200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477CBA-9DD4-44AB-806D-4F3F6370352D}" type="datetimeFigureOut">
              <a:rPr lang="en-GB" smtClean="0"/>
              <a:t>24/07/2019</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C9FA886D-67D8-405A-AA44-3DD3B8A80E6B}" type="slidenum">
              <a:rPr lang="en-GB" smtClean="0"/>
              <a:t>‹#›</a:t>
            </a:fld>
            <a:endParaRPr lang="en-GB" dirty="0"/>
          </a:p>
        </p:txBody>
      </p:sp>
    </p:spTree>
    <p:extLst>
      <p:ext uri="{BB962C8B-B14F-4D97-AF65-F5344CB8AC3E}">
        <p14:creationId xmlns:p14="http://schemas.microsoft.com/office/powerpoint/2010/main" val="577352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477CBA-9DD4-44AB-806D-4F3F6370352D}" type="datetimeFigureOut">
              <a:rPr lang="en-GB" smtClean="0"/>
              <a:t>24/07/2019</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C9FA886D-67D8-405A-AA44-3DD3B8A80E6B}" type="slidenum">
              <a:rPr lang="en-GB" smtClean="0"/>
              <a:t>‹#›</a:t>
            </a:fld>
            <a:endParaRPr lang="en-GB" dirty="0"/>
          </a:p>
        </p:txBody>
      </p:sp>
    </p:spTree>
    <p:extLst>
      <p:ext uri="{BB962C8B-B14F-4D97-AF65-F5344CB8AC3E}">
        <p14:creationId xmlns:p14="http://schemas.microsoft.com/office/powerpoint/2010/main" val="290504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477CBA-9DD4-44AB-806D-4F3F6370352D}" type="datetimeFigureOut">
              <a:rPr lang="en-GB" smtClean="0"/>
              <a:t>24/07/2019</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C9FA886D-67D8-405A-AA44-3DD3B8A80E6B}" type="slidenum">
              <a:rPr lang="en-GB" smtClean="0"/>
              <a:t>‹#›</a:t>
            </a:fld>
            <a:endParaRPr lang="en-GB" dirty="0"/>
          </a:p>
        </p:txBody>
      </p:sp>
    </p:spTree>
    <p:extLst>
      <p:ext uri="{BB962C8B-B14F-4D97-AF65-F5344CB8AC3E}">
        <p14:creationId xmlns:p14="http://schemas.microsoft.com/office/powerpoint/2010/main" val="1774557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477CBA-9DD4-44AB-806D-4F3F6370352D}" type="datetimeFigureOut">
              <a:rPr lang="en-GB" smtClean="0"/>
              <a:t>24/07/2019</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C9FA886D-67D8-405A-AA44-3DD3B8A80E6B}" type="slidenum">
              <a:rPr lang="en-GB" smtClean="0"/>
              <a:t>‹#›</a:t>
            </a:fld>
            <a:endParaRPr lang="en-GB" dirty="0"/>
          </a:p>
        </p:txBody>
      </p:sp>
    </p:spTree>
    <p:extLst>
      <p:ext uri="{BB962C8B-B14F-4D97-AF65-F5344CB8AC3E}">
        <p14:creationId xmlns:p14="http://schemas.microsoft.com/office/powerpoint/2010/main" val="2612006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dirty="0"/>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54477CBA-9DD4-44AB-806D-4F3F6370352D}" type="datetimeFigureOut">
              <a:rPr lang="en-GB" smtClean="0"/>
              <a:t>24/07/2019</a:t>
            </a:fld>
            <a:endParaRPr lang="en-GB" dirty="0"/>
          </a:p>
        </p:txBody>
      </p:sp>
      <p:sp>
        <p:nvSpPr>
          <p:cNvPr id="6" name="Footer Placeholder 5"/>
          <p:cNvSpPr>
            <a:spLocks noGrp="1"/>
          </p:cNvSpPr>
          <p:nvPr>
            <p:ph type="ftr" sz="quarter" idx="11"/>
          </p:nvPr>
        </p:nvSpPr>
        <p:spPr>
          <a:xfrm>
            <a:off x="590396" y="6041362"/>
            <a:ext cx="3295413" cy="365125"/>
          </a:xfrm>
        </p:spPr>
        <p:txBody>
          <a:bodyPr/>
          <a:lstStyle/>
          <a:p>
            <a:endParaRPr lang="en-GB" dirty="0"/>
          </a:p>
        </p:txBody>
      </p:sp>
      <p:sp>
        <p:nvSpPr>
          <p:cNvPr id="7" name="Slide Number Placeholder 6"/>
          <p:cNvSpPr>
            <a:spLocks noGrp="1"/>
          </p:cNvSpPr>
          <p:nvPr>
            <p:ph type="sldNum" sz="quarter" idx="12"/>
          </p:nvPr>
        </p:nvSpPr>
        <p:spPr>
          <a:xfrm>
            <a:off x="4862689" y="5915888"/>
            <a:ext cx="1062155" cy="490599"/>
          </a:xfrm>
        </p:spPr>
        <p:txBody>
          <a:bodyPr/>
          <a:lstStyle/>
          <a:p>
            <a:fld id="{C9FA886D-67D8-405A-AA44-3DD3B8A80E6B}" type="slidenum">
              <a:rPr lang="en-GB" smtClean="0"/>
              <a:t>‹#›</a:t>
            </a:fld>
            <a:endParaRPr lang="en-GB" dirty="0"/>
          </a:p>
        </p:txBody>
      </p:sp>
    </p:spTree>
    <p:extLst>
      <p:ext uri="{BB962C8B-B14F-4D97-AF65-F5344CB8AC3E}">
        <p14:creationId xmlns:p14="http://schemas.microsoft.com/office/powerpoint/2010/main" val="22225157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GB"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54477CBA-9DD4-44AB-806D-4F3F6370352D}" type="datetimeFigureOut">
              <a:rPr lang="en-GB" smtClean="0"/>
              <a:t>24/07/2019</a:t>
            </a:fld>
            <a:endParaRPr lang="en-GB"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9FA886D-67D8-405A-AA44-3DD3B8A80E6B}" type="slidenum">
              <a:rPr lang="en-GB" smtClean="0"/>
              <a:t>‹#›</a:t>
            </a:fld>
            <a:endParaRPr lang="en-GB" dirty="0"/>
          </a:p>
        </p:txBody>
      </p:sp>
    </p:spTree>
    <p:extLst>
      <p:ext uri="{BB962C8B-B14F-4D97-AF65-F5344CB8AC3E}">
        <p14:creationId xmlns:p14="http://schemas.microsoft.com/office/powerpoint/2010/main" val="194425393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FE8DED1-24FF-4A79-873B-ECE3ABE73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0AA6A048-501A-4387-906B-B8A8543E7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custGeom>
            <a:avLst/>
            <a:gdLst>
              <a:gd name="connsiteX0" fmla="*/ 195712 w 10917814"/>
              <a:gd name="connsiteY0" fmla="*/ 0 h 5571066"/>
              <a:gd name="connsiteX1" fmla="*/ 5062165 w 10917814"/>
              <a:gd name="connsiteY1" fmla="*/ 0 h 5571066"/>
              <a:gd name="connsiteX2" fmla="*/ 5419638 w 10917814"/>
              <a:gd name="connsiteY2" fmla="*/ 268105 h 5571066"/>
              <a:gd name="connsiteX3" fmla="*/ 5428105 w 10917814"/>
              <a:gd name="connsiteY3" fmla="*/ 271280 h 5571066"/>
              <a:gd name="connsiteX4" fmla="*/ 5440804 w 10917814"/>
              <a:gd name="connsiteY4" fmla="*/ 276043 h 5571066"/>
              <a:gd name="connsiteX5" fmla="*/ 5453505 w 10917814"/>
              <a:gd name="connsiteY5" fmla="*/ 280805 h 5571066"/>
              <a:gd name="connsiteX6" fmla="*/ 5464088 w 10917814"/>
              <a:gd name="connsiteY6" fmla="*/ 280805 h 5571066"/>
              <a:gd name="connsiteX7" fmla="*/ 5476788 w 10917814"/>
              <a:gd name="connsiteY7" fmla="*/ 280805 h 5571066"/>
              <a:gd name="connsiteX8" fmla="*/ 5487371 w 10917814"/>
              <a:gd name="connsiteY8" fmla="*/ 276043 h 5571066"/>
              <a:gd name="connsiteX9" fmla="*/ 5500071 w 10917814"/>
              <a:gd name="connsiteY9" fmla="*/ 271280 h 5571066"/>
              <a:gd name="connsiteX10" fmla="*/ 5508538 w 10917814"/>
              <a:gd name="connsiteY10" fmla="*/ 268105 h 5571066"/>
              <a:gd name="connsiteX11" fmla="*/ 5866011 w 10917814"/>
              <a:gd name="connsiteY11" fmla="*/ 0 h 5571066"/>
              <a:gd name="connsiteX12" fmla="*/ 10722102 w 10917814"/>
              <a:gd name="connsiteY12" fmla="*/ 0 h 5571066"/>
              <a:gd name="connsiteX13" fmla="*/ 10917814 w 10917814"/>
              <a:gd name="connsiteY13" fmla="*/ 195712 h 5571066"/>
              <a:gd name="connsiteX14" fmla="*/ 10917814 w 10917814"/>
              <a:gd name="connsiteY14" fmla="*/ 5375354 h 5571066"/>
              <a:gd name="connsiteX15" fmla="*/ 10722102 w 10917814"/>
              <a:gd name="connsiteY15" fmla="*/ 5571066 h 5571066"/>
              <a:gd name="connsiteX16" fmla="*/ 195712 w 10917814"/>
              <a:gd name="connsiteY16" fmla="*/ 5571066 h 5571066"/>
              <a:gd name="connsiteX17" fmla="*/ 0 w 10917814"/>
              <a:gd name="connsiteY17" fmla="*/ 5375354 h 5571066"/>
              <a:gd name="connsiteX18" fmla="*/ 0 w 10917814"/>
              <a:gd name="connsiteY18" fmla="*/ 195712 h 5571066"/>
              <a:gd name="connsiteX19" fmla="*/ 195712 w 10917814"/>
              <a:gd name="connsiteY19" fmla="*/ 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17814" h="5571066">
                <a:moveTo>
                  <a:pt x="195712" y="0"/>
                </a:moveTo>
                <a:lnTo>
                  <a:pt x="5062165" y="0"/>
                </a:lnTo>
                <a:lnTo>
                  <a:pt x="5419638" y="268105"/>
                </a:lnTo>
                <a:lnTo>
                  <a:pt x="5428105" y="271280"/>
                </a:lnTo>
                <a:lnTo>
                  <a:pt x="5440804" y="276043"/>
                </a:lnTo>
                <a:lnTo>
                  <a:pt x="5453505" y="280805"/>
                </a:lnTo>
                <a:lnTo>
                  <a:pt x="5464088" y="280805"/>
                </a:lnTo>
                <a:lnTo>
                  <a:pt x="5476788" y="280805"/>
                </a:lnTo>
                <a:lnTo>
                  <a:pt x="5487371" y="276043"/>
                </a:lnTo>
                <a:lnTo>
                  <a:pt x="5500071" y="271280"/>
                </a:lnTo>
                <a:lnTo>
                  <a:pt x="5508538" y="268105"/>
                </a:lnTo>
                <a:lnTo>
                  <a:pt x="5866011" y="0"/>
                </a:lnTo>
                <a:lnTo>
                  <a:pt x="10722102" y="0"/>
                </a:lnTo>
                <a:cubicBezTo>
                  <a:pt x="10830191" y="0"/>
                  <a:pt x="10917814" y="87623"/>
                  <a:pt x="10917814" y="195712"/>
                </a:cubicBezTo>
                <a:lnTo>
                  <a:pt x="10917814" y="5375354"/>
                </a:lnTo>
                <a:cubicBezTo>
                  <a:pt x="10917814" y="5483443"/>
                  <a:pt x="10830191" y="5571066"/>
                  <a:pt x="10722102" y="5571066"/>
                </a:cubicBezTo>
                <a:lnTo>
                  <a:pt x="195712" y="5571066"/>
                </a:lnTo>
                <a:cubicBezTo>
                  <a:pt x="87623" y="5571066"/>
                  <a:pt x="0" y="5483443"/>
                  <a:pt x="0" y="5375354"/>
                </a:cubicBezTo>
                <a:lnTo>
                  <a:pt x="0" y="195712"/>
                </a:lnTo>
                <a:cubicBezTo>
                  <a:pt x="0" y="87623"/>
                  <a:pt x="87623" y="0"/>
                  <a:pt x="195712" y="0"/>
                </a:cubicBez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A743C8B-977B-48F3-99DB-E479F7FD9705}"/>
              </a:ext>
            </a:extLst>
          </p:cNvPr>
          <p:cNvSpPr>
            <a:spLocks noGrp="1"/>
          </p:cNvSpPr>
          <p:nvPr>
            <p:ph type="ctrTitle"/>
          </p:nvPr>
        </p:nvSpPr>
        <p:spPr>
          <a:xfrm>
            <a:off x="1280559" y="1286935"/>
            <a:ext cx="9638153" cy="2668377"/>
          </a:xfrm>
          <a:effectLst/>
        </p:spPr>
        <p:txBody>
          <a:bodyPr>
            <a:normAutofit/>
          </a:bodyPr>
          <a:lstStyle/>
          <a:p>
            <a:pPr algn="ctr"/>
            <a:r>
              <a:rPr lang="en-GB" dirty="0" err="1">
                <a:solidFill>
                  <a:schemeClr val="tx1"/>
                </a:solidFill>
              </a:rPr>
              <a:t>MyPAM</a:t>
            </a:r>
            <a:r>
              <a:rPr lang="en-GB" dirty="0">
                <a:solidFill>
                  <a:schemeClr val="tx1"/>
                </a:solidFill>
              </a:rPr>
              <a:t> Mid-Level Controller and Game Development</a:t>
            </a:r>
          </a:p>
        </p:txBody>
      </p:sp>
      <p:sp>
        <p:nvSpPr>
          <p:cNvPr id="3" name="Subtitle 2">
            <a:extLst>
              <a:ext uri="{FF2B5EF4-FFF2-40B4-BE49-F238E27FC236}">
                <a16:creationId xmlns:a16="http://schemas.microsoft.com/office/drawing/2014/main" id="{AFF452B4-8EC6-45DC-A330-9C7665C3A2BD}"/>
              </a:ext>
            </a:extLst>
          </p:cNvPr>
          <p:cNvSpPr>
            <a:spLocks noGrp="1"/>
          </p:cNvSpPr>
          <p:nvPr>
            <p:ph type="subTitle" idx="1"/>
          </p:nvPr>
        </p:nvSpPr>
        <p:spPr>
          <a:xfrm>
            <a:off x="1280559" y="4116179"/>
            <a:ext cx="9638153" cy="1599642"/>
          </a:xfrm>
          <a:effectLst/>
        </p:spPr>
        <p:txBody>
          <a:bodyPr>
            <a:normAutofit/>
          </a:bodyPr>
          <a:lstStyle/>
          <a:p>
            <a:pPr algn="ctr"/>
            <a:r>
              <a:rPr lang="en-GB" dirty="0"/>
              <a:t>Mitchell Cottam – Mechatronics</a:t>
            </a:r>
          </a:p>
          <a:p>
            <a:pPr algn="ctr"/>
            <a:r>
              <a:rPr lang="en-GB" dirty="0"/>
              <a:t>Helcias Ribeiro – Computer Science</a:t>
            </a:r>
          </a:p>
          <a:p>
            <a:pPr algn="ctr"/>
            <a:r>
              <a:rPr lang="en-GB" dirty="0"/>
              <a:t>Will Atkins - Mechatronics</a:t>
            </a:r>
          </a:p>
        </p:txBody>
      </p:sp>
    </p:spTree>
    <p:extLst>
      <p:ext uri="{BB962C8B-B14F-4D97-AF65-F5344CB8AC3E}">
        <p14:creationId xmlns:p14="http://schemas.microsoft.com/office/powerpoint/2010/main" val="970886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11" name="Title 1">
            <a:extLst>
              <a:ext uri="{FF2B5EF4-FFF2-40B4-BE49-F238E27FC236}">
                <a16:creationId xmlns:a16="http://schemas.microsoft.com/office/drawing/2014/main" id="{E9FAFB06-DFC2-4B5D-AD68-93794A4CE025}"/>
              </a:ext>
            </a:extLst>
          </p:cNvPr>
          <p:cNvSpPr txBox="1">
            <a:spLocks/>
          </p:cNvSpPr>
          <p:nvPr/>
        </p:nvSpPr>
        <p:spPr>
          <a:xfrm>
            <a:off x="451514" y="457201"/>
            <a:ext cx="3575737" cy="1332688"/>
          </a:xfrm>
          <a:prstGeom prst="rect">
            <a:avLst/>
          </a:prstGeom>
          <a:effectLst>
            <a:outerShdw blurRad="50800" dir="14400000">
              <a:srgbClr val="000000">
                <a:alpha val="60000"/>
              </a:srgbClr>
            </a:outerShdw>
          </a:effectLst>
        </p:spPr>
        <p:txBody>
          <a:bodyPr vert="horz" lIns="91440" tIns="45720" rIns="91440" bIns="45720" rtlCol="0" anchor="t" anchorCtr="0">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pPr>
            <a:r>
              <a:rPr lang="en-GB" sz="3000" dirty="0">
                <a:solidFill>
                  <a:srgbClr val="FFFFFF"/>
                </a:solidFill>
              </a:rPr>
              <a:t>Bridge Game</a:t>
            </a:r>
          </a:p>
        </p:txBody>
      </p:sp>
      <p:sp>
        <p:nvSpPr>
          <p:cNvPr id="12" name="Content Placeholder 2">
            <a:extLst>
              <a:ext uri="{FF2B5EF4-FFF2-40B4-BE49-F238E27FC236}">
                <a16:creationId xmlns:a16="http://schemas.microsoft.com/office/drawing/2014/main" id="{49A0FDC6-27C7-4C8A-9E68-519BAADEFDB6}"/>
              </a:ext>
            </a:extLst>
          </p:cNvPr>
          <p:cNvSpPr txBox="1">
            <a:spLocks/>
          </p:cNvSpPr>
          <p:nvPr/>
        </p:nvSpPr>
        <p:spPr>
          <a:xfrm>
            <a:off x="451514" y="2046514"/>
            <a:ext cx="3575737" cy="3994848"/>
          </a:xfrm>
          <a:prstGeom prst="rect">
            <a:avLst/>
          </a:prstGeom>
          <a:effectLst>
            <a:outerShdw blurRad="50800" dir="14400000">
              <a:srgbClr val="000000">
                <a:alpha val="40000"/>
              </a:srgbClr>
            </a:outerShdw>
          </a:effectLst>
        </p:spPr>
        <p:txBody>
          <a:bodyPr vert="horz" lIns="91440" tIns="45720" rIns="91440" bIns="45720" rtlCol="0" anchor="t" anchorCtr="0">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sz="1600" dirty="0">
                <a:solidFill>
                  <a:srgbClr val="FFFFFF"/>
                </a:solidFill>
              </a:rPr>
              <a:t>Point to point</a:t>
            </a:r>
          </a:p>
          <a:p>
            <a:r>
              <a:rPr lang="en-GB" sz="1600" dirty="0">
                <a:solidFill>
                  <a:srgbClr val="FFFFFF"/>
                </a:solidFill>
              </a:rPr>
              <a:t>The patient plays as a monkey trying to collect all of the bananas</a:t>
            </a:r>
          </a:p>
          <a:p>
            <a:r>
              <a:rPr lang="en-GB" sz="1600" dirty="0">
                <a:solidFill>
                  <a:srgbClr val="FFFFFF"/>
                </a:solidFill>
              </a:rPr>
              <a:t>Ghost of previous attempts races the patient</a:t>
            </a:r>
          </a:p>
          <a:p>
            <a:r>
              <a:rPr lang="en-GB" sz="1600" dirty="0">
                <a:solidFill>
                  <a:srgbClr val="FFFFFF"/>
                </a:solidFill>
              </a:rPr>
              <a:t>Data saved locally</a:t>
            </a:r>
          </a:p>
          <a:p>
            <a:endParaRPr lang="en-GB" sz="1600" dirty="0">
              <a:solidFill>
                <a:srgbClr val="FFFFFF"/>
              </a:solidFill>
            </a:endParaRPr>
          </a:p>
          <a:p>
            <a:endParaRPr lang="en-GB" sz="1600" dirty="0">
              <a:solidFill>
                <a:srgbClr val="FFFFFF"/>
              </a:solidFill>
            </a:endParaRPr>
          </a:p>
          <a:p>
            <a:endParaRPr lang="en-GB" sz="1600" dirty="0">
              <a:solidFill>
                <a:srgbClr val="FFFFFF"/>
              </a:solidFill>
            </a:endParaRPr>
          </a:p>
        </p:txBody>
      </p:sp>
      <p:pic>
        <p:nvPicPr>
          <p:cNvPr id="2" name="Picture 1">
            <a:extLst>
              <a:ext uri="{FF2B5EF4-FFF2-40B4-BE49-F238E27FC236}">
                <a16:creationId xmlns:a16="http://schemas.microsoft.com/office/drawing/2014/main" id="{15FB4E05-192F-41CB-8DB6-2143B02ECBCE}"/>
              </a:ext>
            </a:extLst>
          </p:cNvPr>
          <p:cNvPicPr>
            <a:picLocks noChangeAspect="1"/>
          </p:cNvPicPr>
          <p:nvPr/>
        </p:nvPicPr>
        <p:blipFill rotWithShape="1">
          <a:blip r:embed="rId3"/>
          <a:srcRect l="14229" t="4445" r="18200" b="2222"/>
          <a:stretch/>
        </p:blipFill>
        <p:spPr>
          <a:xfrm>
            <a:off x="7897971" y="297164"/>
            <a:ext cx="3842515" cy="2985450"/>
          </a:xfrm>
          <a:prstGeom prst="rect">
            <a:avLst/>
          </a:prstGeom>
        </p:spPr>
      </p:pic>
      <p:pic>
        <p:nvPicPr>
          <p:cNvPr id="3" name="Picture 2">
            <a:extLst>
              <a:ext uri="{FF2B5EF4-FFF2-40B4-BE49-F238E27FC236}">
                <a16:creationId xmlns:a16="http://schemas.microsoft.com/office/drawing/2014/main" id="{4B3190FF-A7A2-4132-BC4B-0C13981F61C9}"/>
              </a:ext>
            </a:extLst>
          </p:cNvPr>
          <p:cNvPicPr>
            <a:picLocks noChangeAspect="1"/>
          </p:cNvPicPr>
          <p:nvPr/>
        </p:nvPicPr>
        <p:blipFill rotWithShape="1">
          <a:blip r:embed="rId4"/>
          <a:srcRect l="6968" t="6288" r="20195" b="5586"/>
          <a:stretch/>
        </p:blipFill>
        <p:spPr>
          <a:xfrm>
            <a:off x="5083946" y="3811784"/>
            <a:ext cx="4039345" cy="2749052"/>
          </a:xfrm>
          <a:prstGeom prst="rect">
            <a:avLst/>
          </a:prstGeom>
        </p:spPr>
      </p:pic>
    </p:spTree>
    <p:extLst>
      <p:ext uri="{BB962C8B-B14F-4D97-AF65-F5344CB8AC3E}">
        <p14:creationId xmlns:p14="http://schemas.microsoft.com/office/powerpoint/2010/main" val="197110164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11" name="Title 1">
            <a:extLst>
              <a:ext uri="{FF2B5EF4-FFF2-40B4-BE49-F238E27FC236}">
                <a16:creationId xmlns:a16="http://schemas.microsoft.com/office/drawing/2014/main" id="{E9FAFB06-DFC2-4B5D-AD68-93794A4CE025}"/>
              </a:ext>
            </a:extLst>
          </p:cNvPr>
          <p:cNvSpPr txBox="1">
            <a:spLocks/>
          </p:cNvSpPr>
          <p:nvPr/>
        </p:nvSpPr>
        <p:spPr>
          <a:xfrm>
            <a:off x="451514" y="457201"/>
            <a:ext cx="3575737" cy="1332688"/>
          </a:xfrm>
          <a:prstGeom prst="rect">
            <a:avLst/>
          </a:prstGeom>
          <a:effectLst>
            <a:outerShdw blurRad="50800" dir="14400000">
              <a:srgbClr val="000000">
                <a:alpha val="60000"/>
              </a:srgbClr>
            </a:outerShdw>
          </a:effectLst>
        </p:spPr>
        <p:txBody>
          <a:bodyPr vert="horz" lIns="91440" tIns="45720" rIns="91440" bIns="45720" rtlCol="0" anchor="t" anchorCtr="0">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pPr>
            <a:r>
              <a:rPr lang="en-GB" sz="3000" dirty="0">
                <a:solidFill>
                  <a:srgbClr val="FFFFFF"/>
                </a:solidFill>
              </a:rPr>
              <a:t>Design Considerations</a:t>
            </a:r>
          </a:p>
        </p:txBody>
      </p:sp>
      <p:sp>
        <p:nvSpPr>
          <p:cNvPr id="12" name="Content Placeholder 2">
            <a:extLst>
              <a:ext uri="{FF2B5EF4-FFF2-40B4-BE49-F238E27FC236}">
                <a16:creationId xmlns:a16="http://schemas.microsoft.com/office/drawing/2014/main" id="{49A0FDC6-27C7-4C8A-9E68-519BAADEFDB6}"/>
              </a:ext>
            </a:extLst>
          </p:cNvPr>
          <p:cNvSpPr txBox="1">
            <a:spLocks/>
          </p:cNvSpPr>
          <p:nvPr/>
        </p:nvSpPr>
        <p:spPr>
          <a:xfrm>
            <a:off x="451514" y="2046514"/>
            <a:ext cx="3575737" cy="3994848"/>
          </a:xfrm>
          <a:prstGeom prst="rect">
            <a:avLst/>
          </a:prstGeom>
          <a:effectLst>
            <a:outerShdw blurRad="50800" dir="14400000">
              <a:srgbClr val="000000">
                <a:alpha val="40000"/>
              </a:srgbClr>
            </a:outerShdw>
          </a:effectLst>
        </p:spPr>
        <p:txBody>
          <a:bodyPr vert="horz" lIns="91440" tIns="45720" rIns="91440" bIns="45720" rtlCol="0" anchor="t" anchorCtr="0">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sz="1600" dirty="0">
                <a:solidFill>
                  <a:srgbClr val="FFFFFF"/>
                </a:solidFill>
              </a:rPr>
              <a:t>Art style</a:t>
            </a:r>
          </a:p>
          <a:p>
            <a:r>
              <a:rPr lang="en-GB" sz="1600" dirty="0">
                <a:solidFill>
                  <a:srgbClr val="FFFFFF"/>
                </a:solidFill>
              </a:rPr>
              <a:t>Camera Angle</a:t>
            </a:r>
          </a:p>
          <a:p>
            <a:r>
              <a:rPr lang="en-GB" sz="1600" dirty="0">
                <a:solidFill>
                  <a:srgbClr val="FFFFFF"/>
                </a:solidFill>
              </a:rPr>
              <a:t>Game design with no player choice</a:t>
            </a:r>
          </a:p>
          <a:p>
            <a:endParaRPr lang="en-GB" sz="1600" dirty="0">
              <a:solidFill>
                <a:srgbClr val="FFFFFF"/>
              </a:solidFill>
            </a:endParaRPr>
          </a:p>
          <a:p>
            <a:endParaRPr lang="en-GB" sz="1600" dirty="0">
              <a:solidFill>
                <a:srgbClr val="FFFFFF"/>
              </a:solidFill>
            </a:endParaRPr>
          </a:p>
        </p:txBody>
      </p:sp>
      <p:pic>
        <p:nvPicPr>
          <p:cNvPr id="2" name="Picture 1">
            <a:extLst>
              <a:ext uri="{FF2B5EF4-FFF2-40B4-BE49-F238E27FC236}">
                <a16:creationId xmlns:a16="http://schemas.microsoft.com/office/drawing/2014/main" id="{15FB4E05-192F-41CB-8DB6-2143B02ECBCE}"/>
              </a:ext>
            </a:extLst>
          </p:cNvPr>
          <p:cNvPicPr>
            <a:picLocks noChangeAspect="1"/>
          </p:cNvPicPr>
          <p:nvPr/>
        </p:nvPicPr>
        <p:blipFill rotWithShape="1">
          <a:blip r:embed="rId3"/>
          <a:srcRect l="14229" t="4445" r="18200" b="2222"/>
          <a:stretch/>
        </p:blipFill>
        <p:spPr>
          <a:xfrm>
            <a:off x="4809331" y="154924"/>
            <a:ext cx="3842515" cy="2985450"/>
          </a:xfrm>
          <a:prstGeom prst="rect">
            <a:avLst/>
          </a:prstGeom>
        </p:spPr>
      </p:pic>
      <p:pic>
        <p:nvPicPr>
          <p:cNvPr id="5" name="Picture 4" descr="A close up of a logo&#10;&#10;Description automatically generated">
            <a:extLst>
              <a:ext uri="{FF2B5EF4-FFF2-40B4-BE49-F238E27FC236}">
                <a16:creationId xmlns:a16="http://schemas.microsoft.com/office/drawing/2014/main" id="{1B0326DA-A90E-430C-86BE-1DF007EAE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5099" y="154924"/>
            <a:ext cx="1734836" cy="1734836"/>
          </a:xfrm>
          <a:prstGeom prst="rect">
            <a:avLst/>
          </a:prstGeom>
        </p:spPr>
      </p:pic>
      <p:pic>
        <p:nvPicPr>
          <p:cNvPr id="7" name="Picture 6" descr="A close up of a logo&#10;&#10;Description automatically generated">
            <a:extLst>
              <a:ext uri="{FF2B5EF4-FFF2-40B4-BE49-F238E27FC236}">
                <a16:creationId xmlns:a16="http://schemas.microsoft.com/office/drawing/2014/main" id="{1A5587F2-6ACE-4564-8006-729B955BA0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5616" y="1405538"/>
            <a:ext cx="1734836" cy="1734836"/>
          </a:xfrm>
          <a:prstGeom prst="rect">
            <a:avLst/>
          </a:prstGeom>
        </p:spPr>
      </p:pic>
      <p:pic>
        <p:nvPicPr>
          <p:cNvPr id="10" name="Picture 9">
            <a:extLst>
              <a:ext uri="{FF2B5EF4-FFF2-40B4-BE49-F238E27FC236}">
                <a16:creationId xmlns:a16="http://schemas.microsoft.com/office/drawing/2014/main" id="{EF1985CF-9FF4-48DD-8226-BA458A7EB098}"/>
              </a:ext>
            </a:extLst>
          </p:cNvPr>
          <p:cNvPicPr>
            <a:picLocks noChangeAspect="1"/>
          </p:cNvPicPr>
          <p:nvPr/>
        </p:nvPicPr>
        <p:blipFill rotWithShape="1">
          <a:blip r:embed="rId6"/>
          <a:srcRect l="25250" t="15408" r="39283" b="38518"/>
          <a:stretch/>
        </p:blipFill>
        <p:spPr>
          <a:xfrm>
            <a:off x="6096000" y="3323851"/>
            <a:ext cx="4624452" cy="3379225"/>
          </a:xfrm>
          <a:prstGeom prst="rect">
            <a:avLst/>
          </a:prstGeom>
        </p:spPr>
      </p:pic>
    </p:spTree>
    <p:extLst>
      <p:ext uri="{BB962C8B-B14F-4D97-AF65-F5344CB8AC3E}">
        <p14:creationId xmlns:p14="http://schemas.microsoft.com/office/powerpoint/2010/main" val="2029882974"/>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11" name="Title 1">
            <a:extLst>
              <a:ext uri="{FF2B5EF4-FFF2-40B4-BE49-F238E27FC236}">
                <a16:creationId xmlns:a16="http://schemas.microsoft.com/office/drawing/2014/main" id="{E9FAFB06-DFC2-4B5D-AD68-93794A4CE025}"/>
              </a:ext>
            </a:extLst>
          </p:cNvPr>
          <p:cNvSpPr txBox="1">
            <a:spLocks/>
          </p:cNvSpPr>
          <p:nvPr/>
        </p:nvSpPr>
        <p:spPr>
          <a:xfrm>
            <a:off x="451514" y="457201"/>
            <a:ext cx="3575737" cy="1332688"/>
          </a:xfrm>
          <a:prstGeom prst="rect">
            <a:avLst/>
          </a:prstGeom>
          <a:effectLst>
            <a:outerShdw blurRad="50800" dir="14400000">
              <a:srgbClr val="000000">
                <a:alpha val="60000"/>
              </a:srgbClr>
            </a:outerShdw>
          </a:effectLst>
        </p:spPr>
        <p:txBody>
          <a:bodyPr vert="horz" lIns="91440" tIns="45720" rIns="91440" bIns="45720" rtlCol="0" anchor="t" anchorCtr="0">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pPr>
            <a:r>
              <a:rPr lang="en-GB" sz="3000" dirty="0">
                <a:solidFill>
                  <a:srgbClr val="FFFFFF"/>
                </a:solidFill>
              </a:rPr>
              <a:t>Future Work</a:t>
            </a:r>
          </a:p>
        </p:txBody>
      </p:sp>
      <p:sp>
        <p:nvSpPr>
          <p:cNvPr id="12" name="Content Placeholder 2">
            <a:extLst>
              <a:ext uri="{FF2B5EF4-FFF2-40B4-BE49-F238E27FC236}">
                <a16:creationId xmlns:a16="http://schemas.microsoft.com/office/drawing/2014/main" id="{49A0FDC6-27C7-4C8A-9E68-519BAADEFDB6}"/>
              </a:ext>
            </a:extLst>
          </p:cNvPr>
          <p:cNvSpPr txBox="1">
            <a:spLocks/>
          </p:cNvSpPr>
          <p:nvPr/>
        </p:nvSpPr>
        <p:spPr>
          <a:xfrm>
            <a:off x="451514" y="2046514"/>
            <a:ext cx="3575737" cy="3994848"/>
          </a:xfrm>
          <a:prstGeom prst="rect">
            <a:avLst/>
          </a:prstGeom>
          <a:effectLst>
            <a:outerShdw blurRad="50800" dir="14400000">
              <a:srgbClr val="000000">
                <a:alpha val="40000"/>
              </a:srgbClr>
            </a:outerShdw>
          </a:effectLst>
        </p:spPr>
        <p:txBody>
          <a:bodyPr vert="horz" lIns="91440" tIns="45720" rIns="91440" bIns="45720" rtlCol="0" anchor="t" anchorCtr="0">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sz="1600" dirty="0">
                <a:solidFill>
                  <a:srgbClr val="FFFFFF"/>
                </a:solidFill>
              </a:rPr>
              <a:t>Reward</a:t>
            </a:r>
          </a:p>
          <a:p>
            <a:r>
              <a:rPr lang="en-GB" sz="1600" dirty="0">
                <a:solidFill>
                  <a:srgbClr val="FFFFFF"/>
                </a:solidFill>
              </a:rPr>
              <a:t>Optimal challenge</a:t>
            </a:r>
          </a:p>
          <a:p>
            <a:r>
              <a:rPr lang="en-GB" sz="1600" dirty="0">
                <a:solidFill>
                  <a:srgbClr val="FFFFFF"/>
                </a:solidFill>
              </a:rPr>
              <a:t>Feedback</a:t>
            </a:r>
          </a:p>
          <a:p>
            <a:r>
              <a:rPr lang="en-GB" sz="1600" dirty="0">
                <a:solidFill>
                  <a:srgbClr val="FFFFFF"/>
                </a:solidFill>
              </a:rPr>
              <a:t>Choice/interactivity</a:t>
            </a:r>
          </a:p>
          <a:p>
            <a:r>
              <a:rPr lang="en-GB" sz="1600" dirty="0">
                <a:solidFill>
                  <a:srgbClr val="FFFFFF"/>
                </a:solidFill>
              </a:rPr>
              <a:t>Clear goals and instructions</a:t>
            </a:r>
          </a:p>
          <a:p>
            <a:r>
              <a:rPr lang="en-GB" sz="1600" dirty="0">
                <a:solidFill>
                  <a:srgbClr val="FFFFFF"/>
                </a:solidFill>
              </a:rPr>
              <a:t>Socialisation</a:t>
            </a:r>
          </a:p>
          <a:p>
            <a:endParaRPr lang="en-GB" sz="1600" dirty="0">
              <a:solidFill>
                <a:srgbClr val="FFFFFF"/>
              </a:solidFill>
            </a:endParaRPr>
          </a:p>
          <a:p>
            <a:endParaRPr lang="en-GB" sz="1600" dirty="0">
              <a:solidFill>
                <a:srgbClr val="FFFFFF"/>
              </a:solidFill>
            </a:endParaRPr>
          </a:p>
        </p:txBody>
      </p:sp>
      <p:pic>
        <p:nvPicPr>
          <p:cNvPr id="2" name="Picture 1">
            <a:extLst>
              <a:ext uri="{FF2B5EF4-FFF2-40B4-BE49-F238E27FC236}">
                <a16:creationId xmlns:a16="http://schemas.microsoft.com/office/drawing/2014/main" id="{3B1201E2-77B8-40F4-9C6B-DBC59EF10697}"/>
              </a:ext>
            </a:extLst>
          </p:cNvPr>
          <p:cNvPicPr>
            <a:picLocks noChangeAspect="1"/>
          </p:cNvPicPr>
          <p:nvPr/>
        </p:nvPicPr>
        <p:blipFill rotWithShape="1">
          <a:blip r:embed="rId3"/>
          <a:srcRect l="42209" t="14033" r="53373" b="72381"/>
          <a:stretch/>
        </p:blipFill>
        <p:spPr>
          <a:xfrm>
            <a:off x="5188329" y="572178"/>
            <a:ext cx="1537491" cy="2659537"/>
          </a:xfrm>
          <a:prstGeom prst="rect">
            <a:avLst/>
          </a:prstGeom>
        </p:spPr>
      </p:pic>
      <p:sp>
        <p:nvSpPr>
          <p:cNvPr id="3" name="TextBox 2">
            <a:extLst>
              <a:ext uri="{FF2B5EF4-FFF2-40B4-BE49-F238E27FC236}">
                <a16:creationId xmlns:a16="http://schemas.microsoft.com/office/drawing/2014/main" id="{78D4D394-A75C-473D-927B-28E04A67C5D4}"/>
              </a:ext>
            </a:extLst>
          </p:cNvPr>
          <p:cNvSpPr txBox="1"/>
          <p:nvPr/>
        </p:nvSpPr>
        <p:spPr>
          <a:xfrm>
            <a:off x="5083946" y="264401"/>
            <a:ext cx="4602542" cy="307777"/>
          </a:xfrm>
          <a:prstGeom prst="rect">
            <a:avLst/>
          </a:prstGeom>
          <a:noFill/>
        </p:spPr>
        <p:txBody>
          <a:bodyPr wrap="none" rtlCol="0">
            <a:spAutoFit/>
          </a:bodyPr>
          <a:lstStyle/>
          <a:p>
            <a:r>
              <a:rPr lang="en-GB" sz="1400" dirty="0"/>
              <a:t>Accuracy based scoring with cheerful sound effect</a:t>
            </a:r>
          </a:p>
        </p:txBody>
      </p:sp>
      <p:pic>
        <p:nvPicPr>
          <p:cNvPr id="4" name="Picture 3">
            <a:extLst>
              <a:ext uri="{FF2B5EF4-FFF2-40B4-BE49-F238E27FC236}">
                <a16:creationId xmlns:a16="http://schemas.microsoft.com/office/drawing/2014/main" id="{B9C4ABA3-918F-471A-874E-91E675ACDB71}"/>
              </a:ext>
            </a:extLst>
          </p:cNvPr>
          <p:cNvPicPr>
            <a:picLocks noChangeAspect="1"/>
          </p:cNvPicPr>
          <p:nvPr/>
        </p:nvPicPr>
        <p:blipFill>
          <a:blip r:embed="rId4"/>
          <a:stretch>
            <a:fillRect/>
          </a:stretch>
        </p:blipFill>
        <p:spPr>
          <a:xfrm>
            <a:off x="6981171" y="572178"/>
            <a:ext cx="4761642" cy="1502757"/>
          </a:xfrm>
          <a:prstGeom prst="rect">
            <a:avLst/>
          </a:prstGeom>
        </p:spPr>
      </p:pic>
      <p:pic>
        <p:nvPicPr>
          <p:cNvPr id="3074" name="Picture 2" descr="https://scontent.xx.fbcdn.net/v/t1.15752-0/p280x280/67142453_565841433950867_5358732344763088896_n.jpg?_nc_cat=102&amp;_nc_oc=AQmq4RhNVSwpaf8f8QB_IGcPysxBTm1j5_FOjkBc5aDDOQbo2ieWdzzE77WQhzeik0V-gzPseX2eMvEc9FRZ5DE8&amp;_nc_ad=z-m&amp;_nc_cid=0&amp;_nc_zor=9&amp;_nc_ht=scontent.xx&amp;oh=2d4d2342b23241462b2fbafefa02ffb5&amp;oe=5DEB8691">
            <a:extLst>
              <a:ext uri="{FF2B5EF4-FFF2-40B4-BE49-F238E27FC236}">
                <a16:creationId xmlns:a16="http://schemas.microsoft.com/office/drawing/2014/main" id="{73E162D9-D91A-4C2C-B52F-0831667793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8329" y="3798995"/>
            <a:ext cx="6247935" cy="27946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37A10BB-EDCC-4144-9006-79EADF24BCCF}"/>
              </a:ext>
            </a:extLst>
          </p:cNvPr>
          <p:cNvSpPr txBox="1"/>
          <p:nvPr/>
        </p:nvSpPr>
        <p:spPr>
          <a:xfrm>
            <a:off x="5083946" y="3472397"/>
            <a:ext cx="5407249" cy="307777"/>
          </a:xfrm>
          <a:prstGeom prst="rect">
            <a:avLst/>
          </a:prstGeom>
          <a:noFill/>
        </p:spPr>
        <p:txBody>
          <a:bodyPr wrap="none" rtlCol="0">
            <a:spAutoFit/>
          </a:bodyPr>
          <a:lstStyle/>
          <a:p>
            <a:r>
              <a:rPr lang="en-GB" sz="1400" dirty="0"/>
              <a:t>A story line provides motivation to play the game to the end</a:t>
            </a:r>
          </a:p>
        </p:txBody>
      </p:sp>
    </p:spTree>
    <p:extLst>
      <p:ext uri="{BB962C8B-B14F-4D97-AF65-F5344CB8AC3E}">
        <p14:creationId xmlns:p14="http://schemas.microsoft.com/office/powerpoint/2010/main" val="3821034431"/>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dirty="0"/>
          </a:p>
        </p:txBody>
      </p:sp>
      <p:sp>
        <p:nvSpPr>
          <p:cNvPr id="11" name="Title 1">
            <a:extLst>
              <a:ext uri="{FF2B5EF4-FFF2-40B4-BE49-F238E27FC236}">
                <a16:creationId xmlns:a16="http://schemas.microsoft.com/office/drawing/2014/main" id="{E9FAFB06-DFC2-4B5D-AD68-93794A4CE025}"/>
              </a:ext>
            </a:extLst>
          </p:cNvPr>
          <p:cNvSpPr txBox="1">
            <a:spLocks/>
          </p:cNvSpPr>
          <p:nvPr/>
        </p:nvSpPr>
        <p:spPr>
          <a:xfrm>
            <a:off x="451514" y="457201"/>
            <a:ext cx="3575737" cy="1332688"/>
          </a:xfrm>
          <a:prstGeom prst="rect">
            <a:avLst/>
          </a:prstGeom>
          <a:effectLst>
            <a:outerShdw blurRad="50800" dir="14400000">
              <a:srgbClr val="000000">
                <a:alpha val="60000"/>
              </a:srgbClr>
            </a:outerShdw>
          </a:effectLst>
        </p:spPr>
        <p:txBody>
          <a:bodyPr vert="horz" lIns="91440" tIns="45720" rIns="91440" bIns="45720" rtlCol="0" anchor="t" anchorCtr="0">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pPr>
            <a:r>
              <a:rPr lang="en-GB" sz="3000" dirty="0">
                <a:solidFill>
                  <a:srgbClr val="FFFFFF"/>
                </a:solidFill>
              </a:rPr>
              <a:t>Future Work</a:t>
            </a:r>
          </a:p>
        </p:txBody>
      </p:sp>
      <p:sp>
        <p:nvSpPr>
          <p:cNvPr id="12" name="Content Placeholder 2">
            <a:extLst>
              <a:ext uri="{FF2B5EF4-FFF2-40B4-BE49-F238E27FC236}">
                <a16:creationId xmlns:a16="http://schemas.microsoft.com/office/drawing/2014/main" id="{49A0FDC6-27C7-4C8A-9E68-519BAADEFDB6}"/>
              </a:ext>
            </a:extLst>
          </p:cNvPr>
          <p:cNvSpPr txBox="1">
            <a:spLocks/>
          </p:cNvSpPr>
          <p:nvPr/>
        </p:nvSpPr>
        <p:spPr>
          <a:xfrm>
            <a:off x="451514" y="2046514"/>
            <a:ext cx="3575737" cy="3994848"/>
          </a:xfrm>
          <a:prstGeom prst="rect">
            <a:avLst/>
          </a:prstGeom>
          <a:effectLst>
            <a:outerShdw blurRad="50800" dir="14400000">
              <a:srgbClr val="000000">
                <a:alpha val="40000"/>
              </a:srgbClr>
            </a:outerShdw>
          </a:effectLst>
        </p:spPr>
        <p:txBody>
          <a:bodyPr vert="horz" lIns="91440" tIns="45720" rIns="91440" bIns="45720" rtlCol="0" anchor="t" anchorCtr="0">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sz="1600" dirty="0">
                <a:solidFill>
                  <a:srgbClr val="FFFFFF"/>
                </a:solidFill>
              </a:rPr>
              <a:t>Improving current prototype games</a:t>
            </a:r>
          </a:p>
          <a:p>
            <a:r>
              <a:rPr lang="en-GB" sz="1600" dirty="0">
                <a:solidFill>
                  <a:srgbClr val="FFFFFF"/>
                </a:solidFill>
              </a:rPr>
              <a:t>Level creation tools</a:t>
            </a:r>
          </a:p>
          <a:p>
            <a:r>
              <a:rPr lang="en-GB" sz="1600" dirty="0">
                <a:solidFill>
                  <a:srgbClr val="FFFFFF"/>
                </a:solidFill>
              </a:rPr>
              <a:t>Creation of a library for future game developers</a:t>
            </a:r>
          </a:p>
          <a:p>
            <a:endParaRPr lang="en-GB" sz="1600" dirty="0">
              <a:solidFill>
                <a:srgbClr val="FFFFFF"/>
              </a:solidFill>
            </a:endParaRPr>
          </a:p>
          <a:p>
            <a:endParaRPr lang="en-GB" sz="1600" dirty="0">
              <a:solidFill>
                <a:srgbClr val="FFFFFF"/>
              </a:solidFill>
            </a:endParaRPr>
          </a:p>
          <a:p>
            <a:endParaRPr lang="en-GB" sz="1600" dirty="0">
              <a:solidFill>
                <a:srgbClr val="FFFFFF"/>
              </a:solidFill>
            </a:endParaRPr>
          </a:p>
        </p:txBody>
      </p:sp>
      <p:sp>
        <p:nvSpPr>
          <p:cNvPr id="2" name="TextBox 1">
            <a:extLst>
              <a:ext uri="{FF2B5EF4-FFF2-40B4-BE49-F238E27FC236}">
                <a16:creationId xmlns:a16="http://schemas.microsoft.com/office/drawing/2014/main" id="{C940B3C0-64D3-4A14-BCC9-E6D50C983E12}"/>
              </a:ext>
            </a:extLst>
          </p:cNvPr>
          <p:cNvSpPr txBox="1"/>
          <p:nvPr/>
        </p:nvSpPr>
        <p:spPr>
          <a:xfrm>
            <a:off x="4637005" y="3013501"/>
            <a:ext cx="7550422" cy="830997"/>
          </a:xfrm>
          <a:prstGeom prst="rect">
            <a:avLst/>
          </a:prstGeom>
          <a:noFill/>
        </p:spPr>
        <p:txBody>
          <a:bodyPr wrap="square" rtlCol="0">
            <a:spAutoFit/>
          </a:bodyPr>
          <a:lstStyle/>
          <a:p>
            <a:pPr algn="ctr"/>
            <a:r>
              <a:rPr lang="en-GB" sz="4800" b="1" dirty="0"/>
              <a:t>Any questions?</a:t>
            </a:r>
          </a:p>
        </p:txBody>
      </p:sp>
    </p:spTree>
    <p:extLst>
      <p:ext uri="{BB962C8B-B14F-4D97-AF65-F5344CB8AC3E}">
        <p14:creationId xmlns:p14="http://schemas.microsoft.com/office/powerpoint/2010/main" val="329462204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D4C41F3-DDAC-4BA7-816A-5249F61FA21E}"/>
              </a:ext>
            </a:extLst>
          </p:cNvPr>
          <p:cNvSpPr>
            <a:spLocks noGrp="1"/>
          </p:cNvSpPr>
          <p:nvPr>
            <p:ph type="title"/>
          </p:nvPr>
        </p:nvSpPr>
        <p:spPr>
          <a:xfrm>
            <a:off x="451514" y="457201"/>
            <a:ext cx="3575737" cy="1332688"/>
          </a:xfrm>
        </p:spPr>
        <p:txBody>
          <a:bodyPr anchor="t" anchorCtr="0">
            <a:normAutofit/>
          </a:bodyPr>
          <a:lstStyle/>
          <a:p>
            <a:pPr algn="ctr">
              <a:lnSpc>
                <a:spcPct val="90000"/>
              </a:lnSpc>
            </a:pPr>
            <a:r>
              <a:rPr lang="en-GB" sz="3000" dirty="0">
                <a:solidFill>
                  <a:srgbClr val="FFFFFF"/>
                </a:solidFill>
              </a:rPr>
              <a:t>The Objectives of the </a:t>
            </a:r>
            <a:r>
              <a:rPr lang="en-GB" sz="3000" dirty="0" err="1">
                <a:solidFill>
                  <a:srgbClr val="FFFFFF"/>
                </a:solidFill>
              </a:rPr>
              <a:t>MyPAM</a:t>
            </a:r>
            <a:r>
              <a:rPr lang="en-GB" sz="3000" dirty="0">
                <a:solidFill>
                  <a:srgbClr val="FFFFFF"/>
                </a:solidFill>
              </a:rPr>
              <a:t> Project</a:t>
            </a:r>
          </a:p>
        </p:txBody>
      </p:sp>
      <p:sp>
        <p:nvSpPr>
          <p:cNvPr id="3" name="Content Placeholder 2">
            <a:extLst>
              <a:ext uri="{FF2B5EF4-FFF2-40B4-BE49-F238E27FC236}">
                <a16:creationId xmlns:a16="http://schemas.microsoft.com/office/drawing/2014/main" id="{40E1FE05-528A-49C6-84D8-9E7F41E659BF}"/>
              </a:ext>
            </a:extLst>
          </p:cNvPr>
          <p:cNvSpPr>
            <a:spLocks noGrp="1"/>
          </p:cNvSpPr>
          <p:nvPr>
            <p:ph idx="1"/>
          </p:nvPr>
        </p:nvSpPr>
        <p:spPr>
          <a:xfrm>
            <a:off x="451514" y="2046514"/>
            <a:ext cx="3575737" cy="3994848"/>
          </a:xfrm>
        </p:spPr>
        <p:txBody>
          <a:bodyPr anchor="t" anchorCtr="0">
            <a:normAutofit/>
          </a:bodyPr>
          <a:lstStyle/>
          <a:p>
            <a:r>
              <a:rPr lang="en-GB" sz="1600" dirty="0">
                <a:solidFill>
                  <a:srgbClr val="FFFFFF"/>
                </a:solidFill>
              </a:rPr>
              <a:t>Maximise patient recovery</a:t>
            </a:r>
          </a:p>
          <a:p>
            <a:r>
              <a:rPr lang="en-GB" sz="1600" dirty="0">
                <a:solidFill>
                  <a:srgbClr val="FFFFFF"/>
                </a:solidFill>
              </a:rPr>
              <a:t>Increase accessibility of rehabilitation </a:t>
            </a:r>
          </a:p>
          <a:p>
            <a:r>
              <a:rPr lang="en-GB" sz="1600" dirty="0">
                <a:solidFill>
                  <a:srgbClr val="FFFFFF"/>
                </a:solidFill>
              </a:rPr>
              <a:t>Reduce monotony of exercises</a:t>
            </a:r>
          </a:p>
          <a:p>
            <a:r>
              <a:rPr lang="en-GB" sz="1600" dirty="0">
                <a:solidFill>
                  <a:srgbClr val="FFFFFF"/>
                </a:solidFill>
              </a:rPr>
              <a:t>Maintain long term patient engagement </a:t>
            </a:r>
          </a:p>
          <a:p>
            <a:r>
              <a:rPr lang="en-GB" sz="1600" dirty="0">
                <a:solidFill>
                  <a:srgbClr val="FFFFFF"/>
                </a:solidFill>
              </a:rPr>
              <a:t>Increase potential to tailor exercises to the patient</a:t>
            </a:r>
          </a:p>
          <a:p>
            <a:endParaRPr lang="en-GB" sz="1600" dirty="0">
              <a:solidFill>
                <a:srgbClr val="FFFFFF"/>
              </a:solidFill>
            </a:endParaRPr>
          </a:p>
        </p:txBody>
      </p:sp>
      <p:pic>
        <p:nvPicPr>
          <p:cNvPr id="1026" name="Picture 2" descr="Image result for mypam leeds">
            <a:extLst>
              <a:ext uri="{FF2B5EF4-FFF2-40B4-BE49-F238E27FC236}">
                <a16:creationId xmlns:a16="http://schemas.microsoft.com/office/drawing/2014/main" id="{87BE9867-F71E-469F-AA77-AF34776E1B1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80790" y="1187818"/>
            <a:ext cx="6267743" cy="4183718"/>
          </a:xfrm>
          <a:prstGeom prst="roundRect">
            <a:avLst>
              <a:gd name="adj" fmla="val 0"/>
            </a:avLst>
          </a:prstGeom>
          <a:noFill/>
          <a:ln w="38100">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30781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11" name="Title 1">
            <a:extLst>
              <a:ext uri="{FF2B5EF4-FFF2-40B4-BE49-F238E27FC236}">
                <a16:creationId xmlns:a16="http://schemas.microsoft.com/office/drawing/2014/main" id="{E9FAFB06-DFC2-4B5D-AD68-93794A4CE025}"/>
              </a:ext>
            </a:extLst>
          </p:cNvPr>
          <p:cNvSpPr txBox="1">
            <a:spLocks/>
          </p:cNvSpPr>
          <p:nvPr/>
        </p:nvSpPr>
        <p:spPr>
          <a:xfrm>
            <a:off x="451514" y="457201"/>
            <a:ext cx="3575737" cy="1332688"/>
          </a:xfrm>
          <a:prstGeom prst="rect">
            <a:avLst/>
          </a:prstGeom>
          <a:effectLst>
            <a:outerShdw blurRad="50800" dir="14400000">
              <a:srgbClr val="000000">
                <a:alpha val="60000"/>
              </a:srgbClr>
            </a:outerShdw>
          </a:effectLst>
        </p:spPr>
        <p:txBody>
          <a:bodyPr vert="horz" lIns="91440" tIns="45720" rIns="91440" bIns="45720" rtlCol="0" anchor="t" anchorCtr="0">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pPr>
            <a:r>
              <a:rPr lang="en-GB" sz="3000" dirty="0">
                <a:solidFill>
                  <a:srgbClr val="FFFFFF"/>
                </a:solidFill>
              </a:rPr>
              <a:t>Our Tasks</a:t>
            </a:r>
          </a:p>
        </p:txBody>
      </p:sp>
      <p:sp>
        <p:nvSpPr>
          <p:cNvPr id="12" name="Content Placeholder 2">
            <a:extLst>
              <a:ext uri="{FF2B5EF4-FFF2-40B4-BE49-F238E27FC236}">
                <a16:creationId xmlns:a16="http://schemas.microsoft.com/office/drawing/2014/main" id="{49A0FDC6-27C7-4C8A-9E68-519BAADEFDB6}"/>
              </a:ext>
            </a:extLst>
          </p:cNvPr>
          <p:cNvSpPr txBox="1">
            <a:spLocks/>
          </p:cNvSpPr>
          <p:nvPr/>
        </p:nvSpPr>
        <p:spPr>
          <a:xfrm>
            <a:off x="451514" y="2046514"/>
            <a:ext cx="3575737" cy="3994848"/>
          </a:xfrm>
          <a:prstGeom prst="rect">
            <a:avLst/>
          </a:prstGeom>
          <a:effectLst>
            <a:outerShdw blurRad="50800" dir="14400000">
              <a:srgbClr val="000000">
                <a:alpha val="40000"/>
              </a:srgbClr>
            </a:outerShdw>
          </a:effectLst>
        </p:spPr>
        <p:txBody>
          <a:bodyPr vert="horz" lIns="91440" tIns="45720" rIns="91440" bIns="45720" rtlCol="0" anchor="t" anchorCtr="0">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sz="1600" dirty="0">
                <a:solidFill>
                  <a:srgbClr val="FFFFFF"/>
                </a:solidFill>
              </a:rPr>
              <a:t>Mid-Level Controller</a:t>
            </a:r>
          </a:p>
          <a:p>
            <a:r>
              <a:rPr lang="en-GB" sz="1600" dirty="0">
                <a:solidFill>
                  <a:srgbClr val="FFFFFF"/>
                </a:solidFill>
              </a:rPr>
              <a:t>Prototype </a:t>
            </a:r>
            <a:r>
              <a:rPr lang="en-GB" sz="1600" dirty="0" err="1">
                <a:solidFill>
                  <a:srgbClr val="FFFFFF"/>
                </a:solidFill>
              </a:rPr>
              <a:t>myPAM</a:t>
            </a:r>
            <a:r>
              <a:rPr lang="en-GB" sz="1600" dirty="0">
                <a:solidFill>
                  <a:srgbClr val="FFFFFF"/>
                </a:solidFill>
              </a:rPr>
              <a:t> compatible computer games</a:t>
            </a:r>
          </a:p>
          <a:p>
            <a:r>
              <a:rPr lang="en-GB" sz="1600" dirty="0">
                <a:solidFill>
                  <a:srgbClr val="FFFFFF"/>
                </a:solidFill>
              </a:rPr>
              <a:t>Game Development Library</a:t>
            </a:r>
          </a:p>
          <a:p>
            <a:endParaRPr lang="en-GB" sz="1600" dirty="0">
              <a:solidFill>
                <a:srgbClr val="FFFFFF"/>
              </a:solidFill>
            </a:endParaRPr>
          </a:p>
          <a:p>
            <a:endParaRPr lang="en-GB" sz="1600" dirty="0">
              <a:solidFill>
                <a:srgbClr val="FFFFFF"/>
              </a:solidFill>
            </a:endParaRPr>
          </a:p>
        </p:txBody>
      </p:sp>
      <p:pic>
        <p:nvPicPr>
          <p:cNvPr id="3" name="Picture 2">
            <a:extLst>
              <a:ext uri="{FF2B5EF4-FFF2-40B4-BE49-F238E27FC236}">
                <a16:creationId xmlns:a16="http://schemas.microsoft.com/office/drawing/2014/main" id="{59352725-8463-4164-B23F-28D030B60AF8}"/>
              </a:ext>
            </a:extLst>
          </p:cNvPr>
          <p:cNvPicPr>
            <a:picLocks noChangeAspect="1"/>
          </p:cNvPicPr>
          <p:nvPr/>
        </p:nvPicPr>
        <p:blipFill rotWithShape="1">
          <a:blip r:embed="rId3"/>
          <a:srcRect t="2519" b="4741"/>
          <a:stretch/>
        </p:blipFill>
        <p:spPr>
          <a:xfrm>
            <a:off x="5291676" y="3429000"/>
            <a:ext cx="6245653" cy="3258148"/>
          </a:xfrm>
          <a:prstGeom prst="rect">
            <a:avLst/>
          </a:prstGeom>
        </p:spPr>
      </p:pic>
      <p:pic>
        <p:nvPicPr>
          <p:cNvPr id="1026" name="Picture 2" descr="https://scontent.xx.fbcdn.net/v/t1.15752-0/p280x280/67240125_2342777872636433_1973442613864300544_n.png?_nc_cat=103&amp;_nc_oc=AQnYjccynKYjJzDN4ul_OHDU4gULbScr9M_u9VzGpFoktIDBlVFC6piKfjTEs3S75O8O6ZaL9dwkQdY32rKPNcPd&amp;_nc_ad=z-m&amp;_nc_cid=0&amp;_nc_zor=9&amp;_nc_ht=scontent.xx&amp;oh=02a949617444f218db1c9a1ddb8c40aa&amp;oe=5DB5C859">
            <a:extLst>
              <a:ext uri="{FF2B5EF4-FFF2-40B4-BE49-F238E27FC236}">
                <a16:creationId xmlns:a16="http://schemas.microsoft.com/office/drawing/2014/main" id="{3AA7348C-2DA8-4B32-9204-5215A16C38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53" t="632" r="5226" b="4263"/>
          <a:stretch/>
        </p:blipFill>
        <p:spPr bwMode="auto">
          <a:xfrm>
            <a:off x="5291676" y="357009"/>
            <a:ext cx="2652280" cy="28657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content.xx.fbcdn.net/v/t1.15752-0/p280x280/67598661_906271093067386_4819574822239469568_n.png?_nc_cat=104&amp;_nc_oc=AQn55Kb9DkWL5kKXqeD3U0l_4fZCrh6lz0z4XQ1MO03A4bpvBgmzJgB4Z0y1mASYD4hdYjH_ZDaqHJbAdDK98CXw&amp;_nc_ad=z-m&amp;_nc_cid=0&amp;_nc_zor=9&amp;_nc_ht=scontent.xx&amp;oh=85525d9dfa4be018d4fae3045bd72363&amp;oe=5DE0F359">
            <a:extLst>
              <a:ext uri="{FF2B5EF4-FFF2-40B4-BE49-F238E27FC236}">
                <a16:creationId xmlns:a16="http://schemas.microsoft.com/office/drawing/2014/main" id="{03EEE424-48EC-4E5C-A6F9-EAEF948C03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0401"/>
          <a:stretch/>
        </p:blipFill>
        <p:spPr bwMode="auto">
          <a:xfrm>
            <a:off x="8207157" y="357009"/>
            <a:ext cx="3141424" cy="2908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63303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11" name="Title 1">
            <a:extLst>
              <a:ext uri="{FF2B5EF4-FFF2-40B4-BE49-F238E27FC236}">
                <a16:creationId xmlns:a16="http://schemas.microsoft.com/office/drawing/2014/main" id="{E9FAFB06-DFC2-4B5D-AD68-93794A4CE025}"/>
              </a:ext>
            </a:extLst>
          </p:cNvPr>
          <p:cNvSpPr txBox="1">
            <a:spLocks/>
          </p:cNvSpPr>
          <p:nvPr/>
        </p:nvSpPr>
        <p:spPr>
          <a:xfrm>
            <a:off x="451514" y="457201"/>
            <a:ext cx="3575737" cy="1332688"/>
          </a:xfrm>
          <a:prstGeom prst="rect">
            <a:avLst/>
          </a:prstGeom>
          <a:effectLst>
            <a:outerShdw blurRad="50800" dir="14400000">
              <a:srgbClr val="000000">
                <a:alpha val="60000"/>
              </a:srgbClr>
            </a:outerShdw>
          </a:effectLst>
        </p:spPr>
        <p:txBody>
          <a:bodyPr vert="horz" lIns="91440" tIns="45720" rIns="91440" bIns="45720" rtlCol="0" anchor="t" anchorCtr="0">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pPr>
            <a:r>
              <a:rPr lang="en-GB" sz="3000" dirty="0">
                <a:solidFill>
                  <a:srgbClr val="FFFFFF"/>
                </a:solidFill>
              </a:rPr>
              <a:t>Initial Work</a:t>
            </a:r>
          </a:p>
        </p:txBody>
      </p:sp>
      <p:sp>
        <p:nvSpPr>
          <p:cNvPr id="12" name="Content Placeholder 2">
            <a:extLst>
              <a:ext uri="{FF2B5EF4-FFF2-40B4-BE49-F238E27FC236}">
                <a16:creationId xmlns:a16="http://schemas.microsoft.com/office/drawing/2014/main" id="{49A0FDC6-27C7-4C8A-9E68-519BAADEFDB6}"/>
              </a:ext>
            </a:extLst>
          </p:cNvPr>
          <p:cNvSpPr txBox="1">
            <a:spLocks/>
          </p:cNvSpPr>
          <p:nvPr/>
        </p:nvSpPr>
        <p:spPr>
          <a:xfrm>
            <a:off x="451514" y="2046514"/>
            <a:ext cx="3575737" cy="3994848"/>
          </a:xfrm>
          <a:prstGeom prst="rect">
            <a:avLst/>
          </a:prstGeom>
          <a:effectLst>
            <a:outerShdw blurRad="50800" dir="14400000">
              <a:srgbClr val="000000">
                <a:alpha val="40000"/>
              </a:srgbClr>
            </a:outerShdw>
          </a:effectLst>
        </p:spPr>
        <p:txBody>
          <a:bodyPr vert="horz" lIns="91440" tIns="45720" rIns="91440" bIns="45720" rtlCol="0" anchor="t" anchorCtr="0">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sz="1600" dirty="0">
                <a:solidFill>
                  <a:srgbClr val="FFFFFF"/>
                </a:solidFill>
              </a:rPr>
              <a:t>Learning Unity</a:t>
            </a:r>
          </a:p>
          <a:p>
            <a:r>
              <a:rPr lang="en-GB" sz="1600" dirty="0">
                <a:solidFill>
                  <a:srgbClr val="FFFFFF"/>
                </a:solidFill>
              </a:rPr>
              <a:t>Learning C#</a:t>
            </a:r>
          </a:p>
          <a:p>
            <a:r>
              <a:rPr lang="en-GB" sz="1600" dirty="0">
                <a:solidFill>
                  <a:srgbClr val="FFFFFF"/>
                </a:solidFill>
              </a:rPr>
              <a:t>Understanding UDP</a:t>
            </a:r>
          </a:p>
          <a:p>
            <a:r>
              <a:rPr lang="en-GB" sz="1600" dirty="0">
                <a:solidFill>
                  <a:srgbClr val="FFFFFF"/>
                </a:solidFill>
              </a:rPr>
              <a:t>Literature review</a:t>
            </a:r>
          </a:p>
          <a:p>
            <a:endParaRPr lang="en-GB" sz="1600" dirty="0">
              <a:solidFill>
                <a:srgbClr val="FFFFFF"/>
              </a:solidFill>
            </a:endParaRPr>
          </a:p>
          <a:p>
            <a:endParaRPr lang="en-GB" sz="1600" dirty="0">
              <a:solidFill>
                <a:srgbClr val="FFFFFF"/>
              </a:solidFill>
            </a:endParaRPr>
          </a:p>
        </p:txBody>
      </p:sp>
      <p:pic>
        <p:nvPicPr>
          <p:cNvPr id="3078" name="Picture 6" descr="Image result for unity">
            <a:extLst>
              <a:ext uri="{FF2B5EF4-FFF2-40B4-BE49-F238E27FC236}">
                <a16:creationId xmlns:a16="http://schemas.microsoft.com/office/drawing/2014/main" id="{D79FAED7-B20E-4652-AB3B-57876856593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06" t="23142" r="16478" b="23668"/>
          <a:stretch/>
        </p:blipFill>
        <p:spPr bwMode="auto">
          <a:xfrm>
            <a:off x="5988186" y="1879602"/>
            <a:ext cx="2956560" cy="136144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c#">
            <a:extLst>
              <a:ext uri="{FF2B5EF4-FFF2-40B4-BE49-F238E27FC236}">
                <a16:creationId xmlns:a16="http://schemas.microsoft.com/office/drawing/2014/main" id="{05BB2771-4F84-414F-8DE5-1B0A57035E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2197" y="3429000"/>
            <a:ext cx="1361441" cy="136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51607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11" name="Title 1">
            <a:extLst>
              <a:ext uri="{FF2B5EF4-FFF2-40B4-BE49-F238E27FC236}">
                <a16:creationId xmlns:a16="http://schemas.microsoft.com/office/drawing/2014/main" id="{E9FAFB06-DFC2-4B5D-AD68-93794A4CE025}"/>
              </a:ext>
            </a:extLst>
          </p:cNvPr>
          <p:cNvSpPr txBox="1">
            <a:spLocks/>
          </p:cNvSpPr>
          <p:nvPr/>
        </p:nvSpPr>
        <p:spPr>
          <a:xfrm>
            <a:off x="451514" y="457201"/>
            <a:ext cx="3575737" cy="1332688"/>
          </a:xfrm>
          <a:prstGeom prst="rect">
            <a:avLst/>
          </a:prstGeom>
          <a:effectLst>
            <a:outerShdw blurRad="50800" dir="14400000">
              <a:srgbClr val="000000">
                <a:alpha val="60000"/>
              </a:srgbClr>
            </a:outerShdw>
          </a:effectLst>
        </p:spPr>
        <p:txBody>
          <a:bodyPr vert="horz" lIns="91440" tIns="45720" rIns="91440" bIns="45720" rtlCol="0" anchor="t" anchorCtr="0">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pPr>
            <a:r>
              <a:rPr lang="en-GB" sz="3000" dirty="0">
                <a:solidFill>
                  <a:srgbClr val="FFFFFF"/>
                </a:solidFill>
              </a:rPr>
              <a:t>Mid-Level Controller</a:t>
            </a:r>
          </a:p>
        </p:txBody>
      </p:sp>
      <p:sp>
        <p:nvSpPr>
          <p:cNvPr id="12" name="Content Placeholder 2">
            <a:extLst>
              <a:ext uri="{FF2B5EF4-FFF2-40B4-BE49-F238E27FC236}">
                <a16:creationId xmlns:a16="http://schemas.microsoft.com/office/drawing/2014/main" id="{49A0FDC6-27C7-4C8A-9E68-519BAADEFDB6}"/>
              </a:ext>
            </a:extLst>
          </p:cNvPr>
          <p:cNvSpPr txBox="1">
            <a:spLocks/>
          </p:cNvSpPr>
          <p:nvPr/>
        </p:nvSpPr>
        <p:spPr>
          <a:xfrm>
            <a:off x="451514" y="2046514"/>
            <a:ext cx="3575737" cy="3994848"/>
          </a:xfrm>
          <a:prstGeom prst="rect">
            <a:avLst/>
          </a:prstGeom>
          <a:effectLst>
            <a:outerShdw blurRad="50800" dir="14400000">
              <a:srgbClr val="000000">
                <a:alpha val="40000"/>
              </a:srgbClr>
            </a:outerShdw>
          </a:effectLst>
        </p:spPr>
        <p:txBody>
          <a:bodyPr vert="horz" lIns="91440" tIns="45720" rIns="91440" bIns="45720" rtlCol="0" anchor="t" anchorCtr="0">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sz="1600" dirty="0">
                <a:solidFill>
                  <a:srgbClr val="FFFFFF"/>
                </a:solidFill>
              </a:rPr>
              <a:t>Hub to for extra applications</a:t>
            </a:r>
          </a:p>
          <a:p>
            <a:r>
              <a:rPr lang="en-GB" sz="1600" dirty="0">
                <a:solidFill>
                  <a:srgbClr val="FFFFFF"/>
                </a:solidFill>
              </a:rPr>
              <a:t>Old system is unreliable </a:t>
            </a:r>
          </a:p>
          <a:p>
            <a:r>
              <a:rPr lang="en-GB" sz="1600" dirty="0">
                <a:solidFill>
                  <a:srgbClr val="FFFFFF"/>
                </a:solidFill>
              </a:rPr>
              <a:t>Data Transfer via UDP</a:t>
            </a:r>
          </a:p>
          <a:p>
            <a:r>
              <a:rPr lang="en-GB" sz="1600" dirty="0">
                <a:solidFill>
                  <a:srgbClr val="FFFFFF"/>
                </a:solidFill>
              </a:rPr>
              <a:t>Simulated </a:t>
            </a:r>
            <a:r>
              <a:rPr lang="en-GB" sz="1600" dirty="0" err="1">
                <a:solidFill>
                  <a:srgbClr val="FFFFFF"/>
                </a:solidFill>
              </a:rPr>
              <a:t>MyPAM</a:t>
            </a:r>
            <a:r>
              <a:rPr lang="en-GB" sz="1600" dirty="0">
                <a:solidFill>
                  <a:srgbClr val="FFFFFF"/>
                </a:solidFill>
              </a:rPr>
              <a:t> for game developers and testing.</a:t>
            </a:r>
          </a:p>
          <a:p>
            <a:endParaRPr lang="en-GB" sz="1600" dirty="0">
              <a:solidFill>
                <a:srgbClr val="FFFFFF"/>
              </a:solidFill>
            </a:endParaRPr>
          </a:p>
          <a:p>
            <a:endParaRPr lang="en-GB" sz="1600" dirty="0">
              <a:solidFill>
                <a:srgbClr val="FFFFFF"/>
              </a:solidFill>
            </a:endParaRPr>
          </a:p>
        </p:txBody>
      </p:sp>
      <p:pic>
        <p:nvPicPr>
          <p:cNvPr id="8" name="Picture 2" descr="Image result for UDP protocol logo">
            <a:extLst>
              <a:ext uri="{FF2B5EF4-FFF2-40B4-BE49-F238E27FC236}">
                <a16:creationId xmlns:a16="http://schemas.microsoft.com/office/drawing/2014/main" id="{F9A3C291-E463-48F2-860F-F193D186E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4986" y="4932868"/>
            <a:ext cx="1954503" cy="11741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JSON files logo">
            <a:extLst>
              <a:ext uri="{FF2B5EF4-FFF2-40B4-BE49-F238E27FC236}">
                <a16:creationId xmlns:a16="http://schemas.microsoft.com/office/drawing/2014/main" id="{E1429A1B-5F07-41FC-94EC-83FFD00E4D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9322" y="4892249"/>
            <a:ext cx="1218506" cy="12185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9E829DD-7597-409B-A2E3-B7E161A308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4986" y="2734550"/>
            <a:ext cx="5230930" cy="1448825"/>
          </a:xfrm>
          <a:prstGeom prst="rect">
            <a:avLst/>
          </a:prstGeom>
        </p:spPr>
      </p:pic>
      <p:pic>
        <p:nvPicPr>
          <p:cNvPr id="13" name="Picture 12">
            <a:extLst>
              <a:ext uri="{FF2B5EF4-FFF2-40B4-BE49-F238E27FC236}">
                <a16:creationId xmlns:a16="http://schemas.microsoft.com/office/drawing/2014/main" id="{2BAF4986-242E-45C3-87A5-F89EAB41F1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4986" y="750944"/>
            <a:ext cx="4068672" cy="1332688"/>
          </a:xfrm>
          <a:prstGeom prst="rect">
            <a:avLst/>
          </a:prstGeom>
        </p:spPr>
      </p:pic>
      <p:pic>
        <p:nvPicPr>
          <p:cNvPr id="14" name="Picture 13">
            <a:extLst>
              <a:ext uri="{FF2B5EF4-FFF2-40B4-BE49-F238E27FC236}">
                <a16:creationId xmlns:a16="http://schemas.microsoft.com/office/drawing/2014/main" id="{682ACFC6-34A7-41C5-A153-FBA98488C41B}"/>
              </a:ext>
            </a:extLst>
          </p:cNvPr>
          <p:cNvPicPr>
            <a:picLocks noChangeAspect="1"/>
          </p:cNvPicPr>
          <p:nvPr/>
        </p:nvPicPr>
        <p:blipFill rotWithShape="1">
          <a:blip r:embed="rId7"/>
          <a:srcRect l="614" t="1466"/>
          <a:stretch/>
        </p:blipFill>
        <p:spPr>
          <a:xfrm>
            <a:off x="9192125" y="4892249"/>
            <a:ext cx="1551961" cy="1232368"/>
          </a:xfrm>
          <a:prstGeom prst="rect">
            <a:avLst/>
          </a:prstGeom>
        </p:spPr>
      </p:pic>
      <p:sp>
        <p:nvSpPr>
          <p:cNvPr id="15" name="TextBox 14">
            <a:extLst>
              <a:ext uri="{FF2B5EF4-FFF2-40B4-BE49-F238E27FC236}">
                <a16:creationId xmlns:a16="http://schemas.microsoft.com/office/drawing/2014/main" id="{2EEE8B75-0F93-49F7-A273-2FFA42E59EA5}"/>
              </a:ext>
            </a:extLst>
          </p:cNvPr>
          <p:cNvSpPr txBox="1"/>
          <p:nvPr/>
        </p:nvSpPr>
        <p:spPr>
          <a:xfrm>
            <a:off x="5404986" y="750944"/>
            <a:ext cx="1756210" cy="369332"/>
          </a:xfrm>
          <a:prstGeom prst="rect">
            <a:avLst/>
          </a:prstGeom>
          <a:noFill/>
        </p:spPr>
        <p:txBody>
          <a:bodyPr wrap="square" rtlCol="0">
            <a:spAutoFit/>
          </a:bodyPr>
          <a:lstStyle/>
          <a:p>
            <a:r>
              <a:rPr lang="en-GB" dirty="0"/>
              <a:t>Old</a:t>
            </a:r>
          </a:p>
        </p:txBody>
      </p:sp>
      <p:sp>
        <p:nvSpPr>
          <p:cNvPr id="16" name="TextBox 15">
            <a:extLst>
              <a:ext uri="{FF2B5EF4-FFF2-40B4-BE49-F238E27FC236}">
                <a16:creationId xmlns:a16="http://schemas.microsoft.com/office/drawing/2014/main" id="{C89FF66F-B61D-4D44-9ED2-90E59ED22B76}"/>
              </a:ext>
            </a:extLst>
          </p:cNvPr>
          <p:cNvSpPr txBox="1"/>
          <p:nvPr/>
        </p:nvSpPr>
        <p:spPr>
          <a:xfrm>
            <a:off x="5404986" y="2734550"/>
            <a:ext cx="1756210" cy="369332"/>
          </a:xfrm>
          <a:prstGeom prst="rect">
            <a:avLst/>
          </a:prstGeom>
          <a:noFill/>
        </p:spPr>
        <p:txBody>
          <a:bodyPr wrap="square" rtlCol="0">
            <a:spAutoFit/>
          </a:bodyPr>
          <a:lstStyle/>
          <a:p>
            <a:r>
              <a:rPr lang="en-GB" dirty="0"/>
              <a:t>New</a:t>
            </a:r>
          </a:p>
        </p:txBody>
      </p:sp>
    </p:spTree>
    <p:extLst>
      <p:ext uri="{BB962C8B-B14F-4D97-AF65-F5344CB8AC3E}">
        <p14:creationId xmlns:p14="http://schemas.microsoft.com/office/powerpoint/2010/main" val="2915779334"/>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11" name="Title 1">
            <a:extLst>
              <a:ext uri="{FF2B5EF4-FFF2-40B4-BE49-F238E27FC236}">
                <a16:creationId xmlns:a16="http://schemas.microsoft.com/office/drawing/2014/main" id="{E9FAFB06-DFC2-4B5D-AD68-93794A4CE025}"/>
              </a:ext>
            </a:extLst>
          </p:cNvPr>
          <p:cNvSpPr txBox="1">
            <a:spLocks/>
          </p:cNvSpPr>
          <p:nvPr/>
        </p:nvSpPr>
        <p:spPr>
          <a:xfrm>
            <a:off x="451514" y="457201"/>
            <a:ext cx="3575737" cy="1332688"/>
          </a:xfrm>
          <a:prstGeom prst="rect">
            <a:avLst/>
          </a:prstGeom>
          <a:effectLst>
            <a:outerShdw blurRad="50800" dir="14400000">
              <a:srgbClr val="000000">
                <a:alpha val="60000"/>
              </a:srgbClr>
            </a:outerShdw>
          </a:effectLst>
        </p:spPr>
        <p:txBody>
          <a:bodyPr vert="horz" lIns="91440" tIns="45720" rIns="91440" bIns="45720" rtlCol="0" anchor="t" anchorCtr="0">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pPr>
            <a:r>
              <a:rPr lang="en-GB" sz="3000" dirty="0">
                <a:solidFill>
                  <a:srgbClr val="FFFFFF"/>
                </a:solidFill>
              </a:rPr>
              <a:t>Mid-Level Controller</a:t>
            </a:r>
          </a:p>
        </p:txBody>
      </p:sp>
      <p:sp>
        <p:nvSpPr>
          <p:cNvPr id="12" name="Content Placeholder 2">
            <a:extLst>
              <a:ext uri="{FF2B5EF4-FFF2-40B4-BE49-F238E27FC236}">
                <a16:creationId xmlns:a16="http://schemas.microsoft.com/office/drawing/2014/main" id="{49A0FDC6-27C7-4C8A-9E68-519BAADEFDB6}"/>
              </a:ext>
            </a:extLst>
          </p:cNvPr>
          <p:cNvSpPr txBox="1">
            <a:spLocks/>
          </p:cNvSpPr>
          <p:nvPr/>
        </p:nvSpPr>
        <p:spPr>
          <a:xfrm>
            <a:off x="451514" y="2046514"/>
            <a:ext cx="3575737" cy="3994848"/>
          </a:xfrm>
          <a:prstGeom prst="rect">
            <a:avLst/>
          </a:prstGeom>
          <a:effectLst>
            <a:outerShdw blurRad="50800" dir="14400000">
              <a:srgbClr val="000000">
                <a:alpha val="40000"/>
              </a:srgbClr>
            </a:outerShdw>
          </a:effectLst>
        </p:spPr>
        <p:txBody>
          <a:bodyPr vert="horz" lIns="91440" tIns="45720" rIns="91440" bIns="45720" rtlCol="0" anchor="t" anchorCtr="0">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sz="1600" dirty="0">
                <a:solidFill>
                  <a:srgbClr val="FFFFFF"/>
                </a:solidFill>
              </a:rPr>
              <a:t>Modular Design</a:t>
            </a:r>
          </a:p>
          <a:p>
            <a:r>
              <a:rPr lang="en-GB" sz="1600" dirty="0">
                <a:solidFill>
                  <a:srgbClr val="FFFFFF"/>
                </a:solidFill>
              </a:rPr>
              <a:t>Communication between modules is done via UDP.</a:t>
            </a:r>
          </a:p>
          <a:p>
            <a:r>
              <a:rPr lang="en-GB" sz="1600" dirty="0">
                <a:solidFill>
                  <a:srgbClr val="FFFFFF"/>
                </a:solidFill>
              </a:rPr>
              <a:t>Connection loss detection.</a:t>
            </a:r>
          </a:p>
          <a:p>
            <a:endParaRPr lang="en-GB" sz="1600" dirty="0">
              <a:solidFill>
                <a:srgbClr val="FFFFFF"/>
              </a:solidFill>
            </a:endParaRPr>
          </a:p>
          <a:p>
            <a:endParaRPr lang="en-GB" sz="1600" dirty="0">
              <a:solidFill>
                <a:srgbClr val="FFFFFF"/>
              </a:solidFill>
            </a:endParaRPr>
          </a:p>
          <a:p>
            <a:endParaRPr lang="en-GB" sz="1600" dirty="0">
              <a:solidFill>
                <a:srgbClr val="FFFFFF"/>
              </a:solidFill>
            </a:endParaRPr>
          </a:p>
        </p:txBody>
      </p:sp>
      <p:pic>
        <p:nvPicPr>
          <p:cNvPr id="17" name="Picture 16" descr="A picture containing object&#10;&#10;Description automatically generated">
            <a:extLst>
              <a:ext uri="{FF2B5EF4-FFF2-40B4-BE49-F238E27FC236}">
                <a16:creationId xmlns:a16="http://schemas.microsoft.com/office/drawing/2014/main" id="{6997A4AD-E831-464D-B756-4F234A254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908" y="1029934"/>
            <a:ext cx="5630778" cy="4798131"/>
          </a:xfrm>
          <a:prstGeom prst="rect">
            <a:avLst/>
          </a:prstGeom>
        </p:spPr>
      </p:pic>
    </p:spTree>
    <p:extLst>
      <p:ext uri="{BB962C8B-B14F-4D97-AF65-F5344CB8AC3E}">
        <p14:creationId xmlns:p14="http://schemas.microsoft.com/office/powerpoint/2010/main" val="11310292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11" name="Title 1">
            <a:extLst>
              <a:ext uri="{FF2B5EF4-FFF2-40B4-BE49-F238E27FC236}">
                <a16:creationId xmlns:a16="http://schemas.microsoft.com/office/drawing/2014/main" id="{E9FAFB06-DFC2-4B5D-AD68-93794A4CE025}"/>
              </a:ext>
            </a:extLst>
          </p:cNvPr>
          <p:cNvSpPr txBox="1">
            <a:spLocks/>
          </p:cNvSpPr>
          <p:nvPr/>
        </p:nvSpPr>
        <p:spPr>
          <a:xfrm>
            <a:off x="451514" y="457201"/>
            <a:ext cx="3575737" cy="1332688"/>
          </a:xfrm>
          <a:prstGeom prst="rect">
            <a:avLst/>
          </a:prstGeom>
          <a:effectLst>
            <a:outerShdw blurRad="50800" dir="14400000">
              <a:srgbClr val="000000">
                <a:alpha val="60000"/>
              </a:srgbClr>
            </a:outerShdw>
          </a:effectLst>
        </p:spPr>
        <p:txBody>
          <a:bodyPr vert="horz" lIns="91440" tIns="45720" rIns="91440" bIns="45720" rtlCol="0" anchor="t" anchorCtr="0">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pPr>
            <a:r>
              <a:rPr lang="en-GB" sz="3000" dirty="0">
                <a:solidFill>
                  <a:srgbClr val="FFFFFF"/>
                </a:solidFill>
              </a:rPr>
              <a:t>Next Steps</a:t>
            </a:r>
          </a:p>
        </p:txBody>
      </p:sp>
      <p:sp>
        <p:nvSpPr>
          <p:cNvPr id="12" name="Content Placeholder 2">
            <a:extLst>
              <a:ext uri="{FF2B5EF4-FFF2-40B4-BE49-F238E27FC236}">
                <a16:creationId xmlns:a16="http://schemas.microsoft.com/office/drawing/2014/main" id="{49A0FDC6-27C7-4C8A-9E68-519BAADEFDB6}"/>
              </a:ext>
            </a:extLst>
          </p:cNvPr>
          <p:cNvSpPr txBox="1">
            <a:spLocks/>
          </p:cNvSpPr>
          <p:nvPr/>
        </p:nvSpPr>
        <p:spPr>
          <a:xfrm>
            <a:off x="451514" y="2046514"/>
            <a:ext cx="3575737" cy="3994848"/>
          </a:xfrm>
          <a:prstGeom prst="rect">
            <a:avLst/>
          </a:prstGeom>
          <a:effectLst>
            <a:outerShdw blurRad="50800" dir="14400000">
              <a:srgbClr val="000000">
                <a:alpha val="40000"/>
              </a:srgbClr>
            </a:outerShdw>
          </a:effectLst>
        </p:spPr>
        <p:txBody>
          <a:bodyPr vert="horz" lIns="91440" tIns="45720" rIns="91440" bIns="45720" rtlCol="0" anchor="t" anchorCtr="0">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sz="1600" dirty="0">
                <a:solidFill>
                  <a:srgbClr val="FFFFFF"/>
                </a:solidFill>
              </a:rPr>
              <a:t>Test system on </a:t>
            </a:r>
            <a:r>
              <a:rPr lang="en-GB" sz="1600" dirty="0" err="1">
                <a:solidFill>
                  <a:srgbClr val="FFFFFF"/>
                </a:solidFill>
              </a:rPr>
              <a:t>MyPAM</a:t>
            </a:r>
            <a:endParaRPr lang="en-GB" sz="1600" dirty="0">
              <a:solidFill>
                <a:srgbClr val="FFFFFF"/>
              </a:solidFill>
            </a:endParaRPr>
          </a:p>
          <a:p>
            <a:r>
              <a:rPr lang="en-GB" sz="1600" dirty="0">
                <a:solidFill>
                  <a:srgbClr val="FFFFFF"/>
                </a:solidFill>
              </a:rPr>
              <a:t>Improving patient usability</a:t>
            </a:r>
          </a:p>
          <a:p>
            <a:r>
              <a:rPr lang="en-GB" sz="1600" dirty="0">
                <a:solidFill>
                  <a:srgbClr val="FFFFFF"/>
                </a:solidFill>
              </a:rPr>
              <a:t>Add patient info database</a:t>
            </a:r>
          </a:p>
          <a:p>
            <a:r>
              <a:rPr lang="en-GB" sz="1600" dirty="0">
                <a:solidFill>
                  <a:srgbClr val="FFFFFF"/>
                </a:solidFill>
              </a:rPr>
              <a:t>Add user login module</a:t>
            </a:r>
          </a:p>
          <a:p>
            <a:endParaRPr lang="en-GB" sz="1600" dirty="0">
              <a:solidFill>
                <a:srgbClr val="FFFFFF"/>
              </a:solidFill>
            </a:endParaRPr>
          </a:p>
        </p:txBody>
      </p:sp>
      <p:pic>
        <p:nvPicPr>
          <p:cNvPr id="7" name="Picture 2" descr="Image result for SQLite">
            <a:extLst>
              <a:ext uri="{FF2B5EF4-FFF2-40B4-BE49-F238E27FC236}">
                <a16:creationId xmlns:a16="http://schemas.microsoft.com/office/drawing/2014/main" id="{5633FF0B-B9AB-4770-B8B7-D1515B434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018" y="4923981"/>
            <a:ext cx="2356514" cy="11173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microsoft hello">
            <a:extLst>
              <a:ext uri="{FF2B5EF4-FFF2-40B4-BE49-F238E27FC236}">
                <a16:creationId xmlns:a16="http://schemas.microsoft.com/office/drawing/2014/main" id="{5F30133E-B184-459C-851E-53F9B7A053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085" t="17777" r="33533" b="27833"/>
          <a:stretch/>
        </p:blipFill>
        <p:spPr bwMode="auto">
          <a:xfrm>
            <a:off x="9295309" y="4701969"/>
            <a:ext cx="1639914" cy="13569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E006E38-7D46-4DE8-BD69-FC5188AB3201}"/>
              </a:ext>
            </a:extLst>
          </p:cNvPr>
          <p:cNvPicPr>
            <a:picLocks noChangeAspect="1"/>
          </p:cNvPicPr>
          <p:nvPr/>
        </p:nvPicPr>
        <p:blipFill>
          <a:blip r:embed="rId5"/>
          <a:stretch>
            <a:fillRect/>
          </a:stretch>
        </p:blipFill>
        <p:spPr>
          <a:xfrm>
            <a:off x="5161879" y="457201"/>
            <a:ext cx="6387118" cy="3587422"/>
          </a:xfrm>
          <a:prstGeom prst="rect">
            <a:avLst/>
          </a:prstGeom>
        </p:spPr>
      </p:pic>
      <p:sp>
        <p:nvSpPr>
          <p:cNvPr id="2" name="Rectangle 1">
            <a:extLst>
              <a:ext uri="{FF2B5EF4-FFF2-40B4-BE49-F238E27FC236}">
                <a16:creationId xmlns:a16="http://schemas.microsoft.com/office/drawing/2014/main" id="{FBFEFDED-BAB1-4831-8754-5CD3268060CC}"/>
              </a:ext>
            </a:extLst>
          </p:cNvPr>
          <p:cNvSpPr/>
          <p:nvPr/>
        </p:nvSpPr>
        <p:spPr>
          <a:xfrm>
            <a:off x="5974813" y="3244334"/>
            <a:ext cx="242374" cy="369332"/>
          </a:xfrm>
          <a:prstGeom prst="rect">
            <a:avLst/>
          </a:prstGeom>
        </p:spPr>
        <p:txBody>
          <a:bodyPr wrap="none">
            <a:spAutoFit/>
          </a:bodyPr>
          <a:lstStyle/>
          <a:p>
            <a:r>
              <a:rPr lang="en-GB" dirty="0">
                <a:solidFill>
                  <a:srgbClr val="000000"/>
                </a:solidFill>
                <a:latin typeface="Times New Roman" panose="02020603050405020304" pitchFamily="18" charset="0"/>
              </a:rPr>
              <a:t> </a:t>
            </a:r>
            <a:endParaRPr lang="en-GB" dirty="0"/>
          </a:p>
        </p:txBody>
      </p:sp>
      <p:sp>
        <p:nvSpPr>
          <p:cNvPr id="3" name="Rectangle 2">
            <a:extLst>
              <a:ext uri="{FF2B5EF4-FFF2-40B4-BE49-F238E27FC236}">
                <a16:creationId xmlns:a16="http://schemas.microsoft.com/office/drawing/2014/main" id="{C8AD30DA-321A-49FE-8598-901D714E717C}"/>
              </a:ext>
            </a:extLst>
          </p:cNvPr>
          <p:cNvSpPr/>
          <p:nvPr/>
        </p:nvSpPr>
        <p:spPr>
          <a:xfrm>
            <a:off x="5974813" y="3244334"/>
            <a:ext cx="242374" cy="369332"/>
          </a:xfrm>
          <a:prstGeom prst="rect">
            <a:avLst/>
          </a:prstGeom>
        </p:spPr>
        <p:txBody>
          <a:bodyPr wrap="none">
            <a:spAutoFit/>
          </a:bodyPr>
          <a:lstStyle/>
          <a:p>
            <a:r>
              <a:rPr lang="en-GB" dirty="0">
                <a:solidFill>
                  <a:srgbClr val="000000"/>
                </a:solidFill>
                <a:latin typeface="Times New Roman" panose="02020603050405020304" pitchFamily="18" charset="0"/>
              </a:rPr>
              <a:t> </a:t>
            </a:r>
            <a:endParaRPr lang="en-GB" dirty="0"/>
          </a:p>
        </p:txBody>
      </p:sp>
    </p:spTree>
    <p:extLst>
      <p:ext uri="{BB962C8B-B14F-4D97-AF65-F5344CB8AC3E}">
        <p14:creationId xmlns:p14="http://schemas.microsoft.com/office/powerpoint/2010/main" val="177242049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11" name="Title 1">
            <a:extLst>
              <a:ext uri="{FF2B5EF4-FFF2-40B4-BE49-F238E27FC236}">
                <a16:creationId xmlns:a16="http://schemas.microsoft.com/office/drawing/2014/main" id="{E9FAFB06-DFC2-4B5D-AD68-93794A4CE025}"/>
              </a:ext>
            </a:extLst>
          </p:cNvPr>
          <p:cNvSpPr txBox="1">
            <a:spLocks/>
          </p:cNvSpPr>
          <p:nvPr/>
        </p:nvSpPr>
        <p:spPr>
          <a:xfrm>
            <a:off x="451514" y="457201"/>
            <a:ext cx="3575737" cy="1332688"/>
          </a:xfrm>
          <a:prstGeom prst="rect">
            <a:avLst/>
          </a:prstGeom>
          <a:effectLst>
            <a:outerShdw blurRad="50800" dir="14400000">
              <a:srgbClr val="000000">
                <a:alpha val="60000"/>
              </a:srgbClr>
            </a:outerShdw>
          </a:effectLst>
        </p:spPr>
        <p:txBody>
          <a:bodyPr vert="horz" lIns="91440" tIns="45720" rIns="91440" bIns="45720" rtlCol="0" anchor="t" anchorCtr="0">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pPr>
            <a:r>
              <a:rPr lang="en-GB" sz="3000" dirty="0">
                <a:solidFill>
                  <a:srgbClr val="FFFFFF"/>
                </a:solidFill>
              </a:rPr>
              <a:t>Flying Game</a:t>
            </a:r>
          </a:p>
        </p:txBody>
      </p:sp>
      <p:sp>
        <p:nvSpPr>
          <p:cNvPr id="12" name="Content Placeholder 2">
            <a:extLst>
              <a:ext uri="{FF2B5EF4-FFF2-40B4-BE49-F238E27FC236}">
                <a16:creationId xmlns:a16="http://schemas.microsoft.com/office/drawing/2014/main" id="{49A0FDC6-27C7-4C8A-9E68-519BAADEFDB6}"/>
              </a:ext>
            </a:extLst>
          </p:cNvPr>
          <p:cNvSpPr txBox="1">
            <a:spLocks/>
          </p:cNvSpPr>
          <p:nvPr/>
        </p:nvSpPr>
        <p:spPr>
          <a:xfrm>
            <a:off x="451514" y="2046514"/>
            <a:ext cx="3575737" cy="3994848"/>
          </a:xfrm>
          <a:prstGeom prst="rect">
            <a:avLst/>
          </a:prstGeom>
          <a:effectLst>
            <a:outerShdw blurRad="50800" dir="14400000">
              <a:srgbClr val="000000">
                <a:alpha val="40000"/>
              </a:srgbClr>
            </a:outerShdw>
          </a:effectLst>
        </p:spPr>
        <p:txBody>
          <a:bodyPr vert="horz" lIns="91440" tIns="45720" rIns="91440" bIns="45720" rtlCol="0" anchor="t" anchorCtr="0">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sz="1600" dirty="0">
                <a:solidFill>
                  <a:srgbClr val="FFFFFF"/>
                </a:solidFill>
                <a:ea typeface="+mn-lt"/>
                <a:cs typeface="+mn-lt"/>
              </a:rPr>
              <a:t>2D vs 3D</a:t>
            </a:r>
            <a:endParaRPr lang="en-GB" sz="1600" dirty="0">
              <a:solidFill>
                <a:srgbClr val="FFFFFF"/>
              </a:solidFill>
            </a:endParaRPr>
          </a:p>
          <a:p>
            <a:r>
              <a:rPr lang="en-GB" sz="1600" dirty="0">
                <a:solidFill>
                  <a:srgbClr val="FFFFFF"/>
                </a:solidFill>
              </a:rPr>
              <a:t>Orthographic vs Perspective</a:t>
            </a:r>
            <a:endParaRPr lang="en-GB" sz="1600" dirty="0"/>
          </a:p>
          <a:p>
            <a:r>
              <a:rPr lang="en-GB" sz="1600" dirty="0">
                <a:solidFill>
                  <a:srgbClr val="FFFFFF"/>
                </a:solidFill>
              </a:rPr>
              <a:t>Free assets</a:t>
            </a:r>
          </a:p>
          <a:p>
            <a:endParaRPr lang="en-GB" sz="1600" dirty="0">
              <a:solidFill>
                <a:srgbClr val="FFFFFF"/>
              </a:solidFill>
            </a:endParaRPr>
          </a:p>
          <a:p>
            <a:endParaRPr lang="en-GB" sz="1600" dirty="0">
              <a:solidFill>
                <a:srgbClr val="FFFFFF"/>
              </a:solidFill>
            </a:endParaRPr>
          </a:p>
          <a:p>
            <a:endParaRPr lang="en-GB" sz="1600" dirty="0">
              <a:solidFill>
                <a:srgbClr val="FFFFFF"/>
              </a:solidFill>
            </a:endParaRPr>
          </a:p>
        </p:txBody>
      </p:sp>
      <p:sp>
        <p:nvSpPr>
          <p:cNvPr id="2" name="Rectangle 1">
            <a:extLst>
              <a:ext uri="{FF2B5EF4-FFF2-40B4-BE49-F238E27FC236}">
                <a16:creationId xmlns:a16="http://schemas.microsoft.com/office/drawing/2014/main" id="{FBFEFDED-BAB1-4831-8754-5CD3268060CC}"/>
              </a:ext>
            </a:extLst>
          </p:cNvPr>
          <p:cNvSpPr/>
          <p:nvPr/>
        </p:nvSpPr>
        <p:spPr>
          <a:xfrm>
            <a:off x="5974813" y="3244334"/>
            <a:ext cx="242374" cy="369332"/>
          </a:xfrm>
          <a:prstGeom prst="rect">
            <a:avLst/>
          </a:prstGeom>
        </p:spPr>
        <p:txBody>
          <a:bodyPr wrap="none">
            <a:spAutoFit/>
          </a:bodyPr>
          <a:lstStyle/>
          <a:p>
            <a:r>
              <a:rPr lang="en-GB" dirty="0">
                <a:solidFill>
                  <a:srgbClr val="000000"/>
                </a:solidFill>
                <a:latin typeface="Times New Roman" panose="02020603050405020304" pitchFamily="18" charset="0"/>
              </a:rPr>
              <a:t> </a:t>
            </a:r>
            <a:endParaRPr lang="en-GB" dirty="0"/>
          </a:p>
        </p:txBody>
      </p:sp>
      <p:sp>
        <p:nvSpPr>
          <p:cNvPr id="3" name="Rectangle 2">
            <a:extLst>
              <a:ext uri="{FF2B5EF4-FFF2-40B4-BE49-F238E27FC236}">
                <a16:creationId xmlns:a16="http://schemas.microsoft.com/office/drawing/2014/main" id="{C8AD30DA-321A-49FE-8598-901D714E717C}"/>
              </a:ext>
            </a:extLst>
          </p:cNvPr>
          <p:cNvSpPr/>
          <p:nvPr/>
        </p:nvSpPr>
        <p:spPr>
          <a:xfrm>
            <a:off x="5974813" y="3244334"/>
            <a:ext cx="242374" cy="369332"/>
          </a:xfrm>
          <a:prstGeom prst="rect">
            <a:avLst/>
          </a:prstGeom>
        </p:spPr>
        <p:txBody>
          <a:bodyPr wrap="none">
            <a:spAutoFit/>
          </a:bodyPr>
          <a:lstStyle/>
          <a:p>
            <a:r>
              <a:rPr lang="en-GB" dirty="0">
                <a:solidFill>
                  <a:srgbClr val="000000"/>
                </a:solidFill>
                <a:latin typeface="Times New Roman" panose="02020603050405020304" pitchFamily="18" charset="0"/>
              </a:rPr>
              <a:t> </a:t>
            </a:r>
            <a:endParaRPr lang="en-GB" dirty="0"/>
          </a:p>
        </p:txBody>
      </p:sp>
      <p:pic>
        <p:nvPicPr>
          <p:cNvPr id="13" name="Picture 2" descr="A plane flying in the sky&#10;&#10;Description generated with high confidence">
            <a:extLst>
              <a:ext uri="{FF2B5EF4-FFF2-40B4-BE49-F238E27FC236}">
                <a16:creationId xmlns:a16="http://schemas.microsoft.com/office/drawing/2014/main" id="{25124B61-18E8-4EFD-BC61-D84B9CD586E2}"/>
              </a:ext>
            </a:extLst>
          </p:cNvPr>
          <p:cNvPicPr>
            <a:picLocks noChangeAspect="1"/>
          </p:cNvPicPr>
          <p:nvPr/>
        </p:nvPicPr>
        <p:blipFill>
          <a:blip r:embed="rId3"/>
          <a:stretch>
            <a:fillRect/>
          </a:stretch>
        </p:blipFill>
        <p:spPr>
          <a:xfrm>
            <a:off x="5035452" y="224198"/>
            <a:ext cx="4637005" cy="2056928"/>
          </a:xfrm>
          <a:prstGeom prst="rect">
            <a:avLst/>
          </a:prstGeom>
        </p:spPr>
      </p:pic>
      <p:pic>
        <p:nvPicPr>
          <p:cNvPr id="14" name="Picture 4" descr="A helicopter flying in the sky&#10;&#10;Description generated with very high confidence">
            <a:extLst>
              <a:ext uri="{FF2B5EF4-FFF2-40B4-BE49-F238E27FC236}">
                <a16:creationId xmlns:a16="http://schemas.microsoft.com/office/drawing/2014/main" id="{C9F5FF3C-EB9E-4EC4-B196-92FC91E82F2E}"/>
              </a:ext>
            </a:extLst>
          </p:cNvPr>
          <p:cNvPicPr>
            <a:picLocks noChangeAspect="1"/>
          </p:cNvPicPr>
          <p:nvPr/>
        </p:nvPicPr>
        <p:blipFill>
          <a:blip r:embed="rId4"/>
          <a:stretch>
            <a:fillRect/>
          </a:stretch>
        </p:blipFill>
        <p:spPr>
          <a:xfrm>
            <a:off x="7103481" y="2324962"/>
            <a:ext cx="4637005" cy="2072386"/>
          </a:xfrm>
          <a:prstGeom prst="rect">
            <a:avLst/>
          </a:prstGeom>
        </p:spPr>
      </p:pic>
      <p:pic>
        <p:nvPicPr>
          <p:cNvPr id="15" name="Picture 6" descr="A screenshot of a cell phone&#10;&#10;Description generated with very high confidence">
            <a:extLst>
              <a:ext uri="{FF2B5EF4-FFF2-40B4-BE49-F238E27FC236}">
                <a16:creationId xmlns:a16="http://schemas.microsoft.com/office/drawing/2014/main" id="{5C4A6D96-BF64-48C2-AE03-A3C608600709}"/>
              </a:ext>
            </a:extLst>
          </p:cNvPr>
          <p:cNvPicPr>
            <a:picLocks noChangeAspect="1"/>
          </p:cNvPicPr>
          <p:nvPr/>
        </p:nvPicPr>
        <p:blipFill>
          <a:blip r:embed="rId5"/>
          <a:stretch>
            <a:fillRect/>
          </a:stretch>
        </p:blipFill>
        <p:spPr>
          <a:xfrm>
            <a:off x="5035452" y="4693695"/>
            <a:ext cx="3227654" cy="1950307"/>
          </a:xfrm>
          <a:prstGeom prst="rect">
            <a:avLst/>
          </a:prstGeom>
        </p:spPr>
      </p:pic>
    </p:spTree>
    <p:extLst>
      <p:ext uri="{BB962C8B-B14F-4D97-AF65-F5344CB8AC3E}">
        <p14:creationId xmlns:p14="http://schemas.microsoft.com/office/powerpoint/2010/main" val="175972923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E2264E67-6F59-4D8D-8E5F-8245B0FEA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23">
            <a:extLst>
              <a:ext uri="{FF2B5EF4-FFF2-40B4-BE49-F238E27FC236}">
                <a16:creationId xmlns:a16="http://schemas.microsoft.com/office/drawing/2014/main" id="{158E1C6E-D299-4F5D-B15B-155EBF7F6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11" name="Title 1">
            <a:extLst>
              <a:ext uri="{FF2B5EF4-FFF2-40B4-BE49-F238E27FC236}">
                <a16:creationId xmlns:a16="http://schemas.microsoft.com/office/drawing/2014/main" id="{E9FAFB06-DFC2-4B5D-AD68-93794A4CE025}"/>
              </a:ext>
            </a:extLst>
          </p:cNvPr>
          <p:cNvSpPr txBox="1">
            <a:spLocks/>
          </p:cNvSpPr>
          <p:nvPr/>
        </p:nvSpPr>
        <p:spPr>
          <a:xfrm>
            <a:off x="451514" y="457201"/>
            <a:ext cx="3575737" cy="1332688"/>
          </a:xfrm>
          <a:prstGeom prst="rect">
            <a:avLst/>
          </a:prstGeom>
          <a:effectLst>
            <a:outerShdw blurRad="50800" dir="14400000">
              <a:srgbClr val="000000">
                <a:alpha val="60000"/>
              </a:srgbClr>
            </a:outerShdw>
          </a:effectLst>
        </p:spPr>
        <p:txBody>
          <a:bodyPr vert="horz" lIns="91440" tIns="45720" rIns="91440" bIns="45720" rtlCol="0" anchor="t" anchorCtr="0">
            <a:normAutofit/>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pPr>
            <a:r>
              <a:rPr lang="en-GB" sz="3000" dirty="0">
                <a:solidFill>
                  <a:srgbClr val="FFFFFF"/>
                </a:solidFill>
              </a:rPr>
              <a:t>Design Limitations</a:t>
            </a:r>
          </a:p>
        </p:txBody>
      </p:sp>
      <p:sp>
        <p:nvSpPr>
          <p:cNvPr id="12" name="Content Placeholder 2">
            <a:extLst>
              <a:ext uri="{FF2B5EF4-FFF2-40B4-BE49-F238E27FC236}">
                <a16:creationId xmlns:a16="http://schemas.microsoft.com/office/drawing/2014/main" id="{49A0FDC6-27C7-4C8A-9E68-519BAADEFDB6}"/>
              </a:ext>
            </a:extLst>
          </p:cNvPr>
          <p:cNvSpPr txBox="1">
            <a:spLocks/>
          </p:cNvSpPr>
          <p:nvPr/>
        </p:nvSpPr>
        <p:spPr>
          <a:xfrm>
            <a:off x="451514" y="2046514"/>
            <a:ext cx="3575737" cy="3994848"/>
          </a:xfrm>
          <a:prstGeom prst="rect">
            <a:avLst/>
          </a:prstGeom>
          <a:effectLst>
            <a:outerShdw blurRad="50800" dir="14400000">
              <a:srgbClr val="000000">
                <a:alpha val="40000"/>
              </a:srgbClr>
            </a:outerShdw>
          </a:effectLst>
        </p:spPr>
        <p:txBody>
          <a:bodyPr vert="horz" lIns="91440" tIns="45720" rIns="91440" bIns="45720" rtlCol="0" anchor="t" anchorCtr="0">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GB" sz="1600" dirty="0">
                <a:solidFill>
                  <a:srgbClr val="FFFFFF"/>
                </a:solidFill>
              </a:rPr>
              <a:t>Point to point</a:t>
            </a:r>
          </a:p>
          <a:p>
            <a:r>
              <a:rPr lang="en-GB" sz="1600" dirty="0">
                <a:solidFill>
                  <a:srgbClr val="FFFFFF"/>
                </a:solidFill>
              </a:rPr>
              <a:t>Curved trajectories</a:t>
            </a:r>
          </a:p>
          <a:p>
            <a:r>
              <a:rPr lang="en-GB" sz="1600" dirty="0">
                <a:solidFill>
                  <a:srgbClr val="FFFFFF"/>
                </a:solidFill>
              </a:rPr>
              <a:t>Exercises for independence </a:t>
            </a:r>
          </a:p>
          <a:p>
            <a:endParaRPr lang="en-GB" sz="1600" dirty="0">
              <a:solidFill>
                <a:srgbClr val="FFFFFF"/>
              </a:solidFill>
            </a:endParaRPr>
          </a:p>
          <a:p>
            <a:endParaRPr lang="en-GB" sz="1600" dirty="0">
              <a:solidFill>
                <a:srgbClr val="FFFFFF"/>
              </a:solidFill>
            </a:endParaRPr>
          </a:p>
          <a:p>
            <a:endParaRPr lang="en-GB" sz="1600" dirty="0">
              <a:solidFill>
                <a:srgbClr val="FFFFFF"/>
              </a:solidFill>
            </a:endParaRPr>
          </a:p>
        </p:txBody>
      </p:sp>
      <p:sp>
        <p:nvSpPr>
          <p:cNvPr id="2" name="Rectangle 1">
            <a:extLst>
              <a:ext uri="{FF2B5EF4-FFF2-40B4-BE49-F238E27FC236}">
                <a16:creationId xmlns:a16="http://schemas.microsoft.com/office/drawing/2014/main" id="{FBFEFDED-BAB1-4831-8754-5CD3268060CC}"/>
              </a:ext>
            </a:extLst>
          </p:cNvPr>
          <p:cNvSpPr/>
          <p:nvPr/>
        </p:nvSpPr>
        <p:spPr>
          <a:xfrm>
            <a:off x="5974813" y="3244334"/>
            <a:ext cx="242374" cy="369332"/>
          </a:xfrm>
          <a:prstGeom prst="rect">
            <a:avLst/>
          </a:prstGeom>
        </p:spPr>
        <p:txBody>
          <a:bodyPr wrap="none">
            <a:spAutoFit/>
          </a:bodyPr>
          <a:lstStyle/>
          <a:p>
            <a:r>
              <a:rPr lang="en-GB" dirty="0">
                <a:solidFill>
                  <a:srgbClr val="000000"/>
                </a:solidFill>
                <a:latin typeface="Times New Roman" panose="02020603050405020304" pitchFamily="18" charset="0"/>
              </a:rPr>
              <a:t> </a:t>
            </a:r>
            <a:endParaRPr lang="en-GB" dirty="0"/>
          </a:p>
        </p:txBody>
      </p:sp>
      <p:sp>
        <p:nvSpPr>
          <p:cNvPr id="3" name="Rectangle 2">
            <a:extLst>
              <a:ext uri="{FF2B5EF4-FFF2-40B4-BE49-F238E27FC236}">
                <a16:creationId xmlns:a16="http://schemas.microsoft.com/office/drawing/2014/main" id="{C8AD30DA-321A-49FE-8598-901D714E717C}"/>
              </a:ext>
            </a:extLst>
          </p:cNvPr>
          <p:cNvSpPr/>
          <p:nvPr/>
        </p:nvSpPr>
        <p:spPr>
          <a:xfrm>
            <a:off x="5974813" y="3244334"/>
            <a:ext cx="242374" cy="369332"/>
          </a:xfrm>
          <a:prstGeom prst="rect">
            <a:avLst/>
          </a:prstGeom>
        </p:spPr>
        <p:txBody>
          <a:bodyPr wrap="none">
            <a:spAutoFit/>
          </a:bodyPr>
          <a:lstStyle/>
          <a:p>
            <a:r>
              <a:rPr lang="en-GB" dirty="0">
                <a:solidFill>
                  <a:srgbClr val="000000"/>
                </a:solidFill>
                <a:latin typeface="Times New Roman" panose="02020603050405020304" pitchFamily="18" charset="0"/>
              </a:rPr>
              <a:t> </a:t>
            </a:r>
            <a:endParaRPr lang="en-GB" dirty="0"/>
          </a:p>
        </p:txBody>
      </p:sp>
      <p:pic>
        <p:nvPicPr>
          <p:cNvPr id="2050" name="Picture 2" descr="https://scontent-lht6-1.xx.fbcdn.net/v/t1.15752-9/67603231_586362678556835_2754688244359626752_n.png?_nc_cat=102&amp;_nc_oc=AQmYdw_Ezx65aRD0dbpYwFfCng7n1VQy1EaWwHVJZEIsGREtN_h0dr3fNQRspMVtdfI&amp;_nc_ht=scontent-lht6-1.xx&amp;oh=be89d4097ec3095c18e79aef026c90de&amp;oe=5DB4D8F8">
            <a:extLst>
              <a:ext uri="{FF2B5EF4-FFF2-40B4-BE49-F238E27FC236}">
                <a16:creationId xmlns:a16="http://schemas.microsoft.com/office/drawing/2014/main" id="{ABFCD7A1-79A6-4E95-B620-174E0FA902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78" t="8570" r="1951" b="2871"/>
          <a:stretch/>
        </p:blipFill>
        <p:spPr bwMode="auto">
          <a:xfrm>
            <a:off x="5974813" y="656284"/>
            <a:ext cx="4815659" cy="3590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485544"/>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752</TotalTime>
  <Words>2135</Words>
  <Application>Microsoft Office PowerPoint</Application>
  <PresentationFormat>Widescreen</PresentationFormat>
  <Paragraphs>150</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Century Gothic</vt:lpstr>
      <vt:lpstr>Times New Roman</vt:lpstr>
      <vt:lpstr>Wingdings 2</vt:lpstr>
      <vt:lpstr>Quotable</vt:lpstr>
      <vt:lpstr>MyPAM Mid-Level Controller and Game Development</vt:lpstr>
      <vt:lpstr>The Objectives of the MyPAM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MyPAM Mid-Level Controller and Game Development</dc:title>
  <dc:creator>William Atkins</dc:creator>
  <cp:lastModifiedBy>William Atkins</cp:lastModifiedBy>
  <cp:revision>43</cp:revision>
  <dcterms:created xsi:type="dcterms:W3CDTF">2019-07-19T14:29:46Z</dcterms:created>
  <dcterms:modified xsi:type="dcterms:W3CDTF">2019-07-24T16:44:08Z</dcterms:modified>
</cp:coreProperties>
</file>